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21"/>
  </p:notesMasterIdLst>
  <p:handoutMasterIdLst>
    <p:handoutMasterId r:id="rId22"/>
  </p:handoutMasterIdLst>
  <p:sldIdLst>
    <p:sldId id="489" r:id="rId2"/>
    <p:sldId id="491" r:id="rId3"/>
    <p:sldId id="493" r:id="rId4"/>
    <p:sldId id="494" r:id="rId5"/>
    <p:sldId id="553" r:id="rId6"/>
    <p:sldId id="554" r:id="rId7"/>
    <p:sldId id="556" r:id="rId8"/>
    <p:sldId id="557" r:id="rId9"/>
    <p:sldId id="564" r:id="rId10"/>
    <p:sldId id="563" r:id="rId11"/>
    <p:sldId id="565" r:id="rId12"/>
    <p:sldId id="499" r:id="rId13"/>
    <p:sldId id="562" r:id="rId14"/>
    <p:sldId id="561" r:id="rId15"/>
    <p:sldId id="555" r:id="rId16"/>
    <p:sldId id="495" r:id="rId17"/>
    <p:sldId id="426" r:id="rId18"/>
    <p:sldId id="560" r:id="rId19"/>
    <p:sldId id="537" r:id="rId20"/>
  </p:sldIdLst>
  <p:sldSz cx="9144000" cy="6858000" type="screen4x3"/>
  <p:notesSz cx="6807200" cy="99393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微軟正黑體" pitchFamily="34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微軟正黑體" pitchFamily="34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微軟正黑體" pitchFamily="34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微軟正黑體" pitchFamily="34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微軟正黑體" pitchFamily="34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微軟正黑體" pitchFamily="34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微軟正黑體" pitchFamily="34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微軟正黑體" pitchFamily="34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微軟正黑體" pitchFamily="34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70C0"/>
    <a:srgbClr val="000066"/>
    <a:srgbClr val="0000FF"/>
    <a:srgbClr val="1E07AB"/>
    <a:srgbClr val="FF9933"/>
    <a:srgbClr val="0B58A6"/>
    <a:srgbClr val="6666FF"/>
    <a:srgbClr val="FFCCCC"/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2" autoAdjust="0"/>
    <p:restoredTop sz="94555" autoAdjust="0"/>
  </p:normalViewPr>
  <p:slideViewPr>
    <p:cSldViewPr>
      <p:cViewPr>
        <p:scale>
          <a:sx n="70" d="100"/>
          <a:sy n="70" d="100"/>
        </p:scale>
        <p:origin x="-2034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___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___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___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/>
            </a:pPr>
            <a:r>
              <a:rPr lang="en-US" sz="2800"/>
              <a:t>Q4 2017</a:t>
            </a:r>
          </a:p>
        </c:rich>
      </c:tx>
    </c:title>
    <c:view3D>
      <c:rotX val="30"/>
      <c:perspective val="30"/>
    </c:view3D>
    <c:plotArea>
      <c:layout/>
      <c:pie3DChart>
        <c:varyColors val="1"/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70278004005064632"/>
          <c:y val="0.38127236386732732"/>
          <c:w val="0.23463202156282159"/>
          <c:h val="0.58678281029571133"/>
        </c:manualLayout>
      </c:layout>
      <c:txPr>
        <a:bodyPr/>
        <a:lstStyle/>
        <a:p>
          <a:pPr>
            <a:defRPr sz="2400"/>
          </a:pPr>
          <a:endParaRPr lang="zh-TW"/>
        </a:p>
      </c:txPr>
    </c:legend>
    <c:plotVisOnly val="1"/>
    <c:dispBlanksAs val="zero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/>
            </a:pPr>
            <a:r>
              <a:rPr lang="en-US" sz="2800"/>
              <a:t>Q1 2017</a:t>
            </a:r>
          </a:p>
        </c:rich>
      </c:tx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/>
                </a:pPr>
                <a:endParaRPr lang="zh-TW"/>
              </a:p>
            </c:txPr>
            <c:showPercent val="1"/>
            <c:showLeaderLines val="1"/>
          </c:dLbls>
          <c:cat>
            <c:strRef>
              <c:f>Package!$A$31:$A$35</c:f>
              <c:strCache>
                <c:ptCount val="5"/>
                <c:pt idx="0">
                  <c:v>IC</c:v>
                </c:pt>
                <c:pt idx="1">
                  <c:v>Discrete</c:v>
                </c:pt>
                <c:pt idx="2">
                  <c:v>QFN</c:v>
                </c:pt>
                <c:pt idx="3">
                  <c:v>Pre Mold</c:v>
                </c:pt>
                <c:pt idx="4">
                  <c:v>POWER</c:v>
                </c:pt>
              </c:strCache>
            </c:strRef>
          </c:cat>
          <c:val>
            <c:numRef>
              <c:f>Package!$B$31:$B$35</c:f>
              <c:numCache>
                <c:formatCode>0.0%</c:formatCode>
                <c:ptCount val="5"/>
                <c:pt idx="0">
                  <c:v>0.63000000000000023</c:v>
                </c:pt>
                <c:pt idx="1">
                  <c:v>0.22</c:v>
                </c:pt>
                <c:pt idx="2">
                  <c:v>0.05</c:v>
                </c:pt>
                <c:pt idx="3">
                  <c:v>8.0000000000000029E-2</c:v>
                </c:pt>
                <c:pt idx="4">
                  <c:v>3.0000000000000002E-2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74079206311794388"/>
          <c:y val="0.15930466790239686"/>
          <c:w val="0.20651360492274784"/>
          <c:h val="0.61633502710225152"/>
        </c:manualLayout>
      </c:layout>
      <c:txPr>
        <a:bodyPr/>
        <a:lstStyle/>
        <a:p>
          <a:pPr rtl="0">
            <a:defRPr sz="2400"/>
          </a:pPr>
          <a:endParaRPr lang="zh-TW"/>
        </a:p>
      </c:txPr>
    </c:legend>
    <c:plotVisOnly val="1"/>
    <c:dispBlanksAs val="zero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en-US" sz="2800" dirty="0"/>
              <a:t>Q4 2017</a:t>
            </a:r>
          </a:p>
        </c:rich>
      </c:tx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/>
                </a:pPr>
                <a:endParaRPr lang="zh-TW"/>
              </a:p>
            </c:txPr>
            <c:showPercent val="1"/>
            <c:showLeaderLines val="1"/>
          </c:dLbls>
          <c:cat>
            <c:strRef>
              <c:f>Package!$F$31:$F$35</c:f>
              <c:strCache>
                <c:ptCount val="5"/>
                <c:pt idx="0">
                  <c:v>IC</c:v>
                </c:pt>
                <c:pt idx="1">
                  <c:v>Discrete</c:v>
                </c:pt>
                <c:pt idx="2">
                  <c:v>QFN</c:v>
                </c:pt>
                <c:pt idx="3">
                  <c:v>Pre Mold</c:v>
                </c:pt>
                <c:pt idx="4">
                  <c:v>POWER</c:v>
                </c:pt>
              </c:strCache>
            </c:strRef>
          </c:cat>
          <c:val>
            <c:numRef>
              <c:f>Package!$G$31:$G$35</c:f>
              <c:numCache>
                <c:formatCode>0.0%</c:formatCode>
                <c:ptCount val="5"/>
                <c:pt idx="0">
                  <c:v>0.51</c:v>
                </c:pt>
                <c:pt idx="1">
                  <c:v>0.2</c:v>
                </c:pt>
                <c:pt idx="2">
                  <c:v>0.11</c:v>
                </c:pt>
                <c:pt idx="3">
                  <c:v>9.0000000000000024E-2</c:v>
                </c:pt>
                <c:pt idx="4">
                  <c:v>3.0000000000000002E-2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74893652771363317"/>
          <c:y val="0.46887296851835392"/>
          <c:w val="0.20587795111837895"/>
          <c:h val="0.47469517877525774"/>
        </c:manualLayout>
      </c:layout>
      <c:txPr>
        <a:bodyPr/>
        <a:lstStyle/>
        <a:p>
          <a:pPr>
            <a:defRPr sz="2400"/>
          </a:pPr>
          <a:endParaRPr lang="zh-TW"/>
        </a:p>
      </c:txPr>
    </c:legend>
    <c:plotVisOnly val="1"/>
    <c:dispBlanksAs val="zero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40" y="0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5164B63-A2AF-4012-80BB-5345E9773347}" type="datetimeFigureOut">
              <a:rPr lang="zh-TW" altLang="en-US"/>
              <a:pPr>
                <a:defRPr/>
              </a:pPr>
              <a:t>2017/5/16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2" y="9440646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40" y="9440646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AAECB59-4867-43DE-B7A1-A1A03A68995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485932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D62A029-8AE4-478D-A104-4B0F77A0899E}" type="datetimeFigureOut">
              <a:rPr lang="zh-TW" altLang="en-US"/>
              <a:pPr>
                <a:defRPr/>
              </a:pPr>
              <a:t>2017/5/16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559" tIns="45779" rIns="91559" bIns="45779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2" y="9440646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40" y="9440646"/>
            <a:ext cx="2949786" cy="496967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1ED9BD4-C0F5-4CC5-A6C6-E8DDCB7EEB1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5102892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736019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045718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029178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1"/>
            <a:ext cx="8229600" cy="4525963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按一下圖示以新增表格</a:t>
            </a:r>
          </a:p>
        </p:txBody>
      </p:sp>
    </p:spTree>
    <p:extLst>
      <p:ext uri="{BB962C8B-B14F-4D97-AF65-F5344CB8AC3E}">
        <p14:creationId xmlns:p14="http://schemas.microsoft.com/office/powerpoint/2010/main" xmlns="" val="2772312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96325" y="6329433"/>
            <a:ext cx="381000" cy="365125"/>
          </a:xfrm>
          <a:prstGeom prst="rect">
            <a:avLst/>
          </a:prstGeom>
        </p:spPr>
        <p:txBody>
          <a:bodyPr/>
          <a:lstStyle/>
          <a:p>
            <a:fld id="{89AA5D10-FAB2-45AE-B6F8-D256BE04B03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4031940" y="6553199"/>
            <a:ext cx="1080120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ctr" defTabSz="914400" rtl="0" eaLnBrk="1" latinLnBrk="0" hangingPunct="1">
              <a:defRPr sz="1200" kern="1200">
                <a:solidFill>
                  <a:srgbClr val="E42638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/>
              <a:t>Confidential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7678178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96325" y="6329433"/>
            <a:ext cx="381000" cy="365125"/>
          </a:xfrm>
          <a:prstGeom prst="rect">
            <a:avLst/>
          </a:prstGeom>
        </p:spPr>
        <p:txBody>
          <a:bodyPr/>
          <a:lstStyle/>
          <a:p>
            <a:fld id="{89AA5D10-FAB2-45AE-B6F8-D256BE04B03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4031940" y="6553199"/>
            <a:ext cx="1080120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ctr" defTabSz="914400" rtl="0" eaLnBrk="1" latinLnBrk="0" hangingPunct="1">
              <a:defRPr sz="1200" kern="1200">
                <a:solidFill>
                  <a:srgbClr val="E42638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/>
              <a:t>Confidential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207563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96325" y="6329433"/>
            <a:ext cx="381000" cy="365125"/>
          </a:xfrm>
          <a:prstGeom prst="rect">
            <a:avLst/>
          </a:prstGeom>
        </p:spPr>
        <p:txBody>
          <a:bodyPr/>
          <a:lstStyle/>
          <a:p>
            <a:fld id="{89AA5D10-FAB2-45AE-B6F8-D256BE04B03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4031940" y="6553199"/>
            <a:ext cx="1080120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ctr" defTabSz="914400" rtl="0" eaLnBrk="1" latinLnBrk="0" hangingPunct="1">
              <a:defRPr sz="1200" kern="1200">
                <a:solidFill>
                  <a:srgbClr val="E42638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/>
              <a:t>Confidential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4505098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96325" y="6329433"/>
            <a:ext cx="381000" cy="365125"/>
          </a:xfrm>
          <a:prstGeom prst="rect">
            <a:avLst/>
          </a:prstGeom>
        </p:spPr>
        <p:txBody>
          <a:bodyPr/>
          <a:lstStyle/>
          <a:p>
            <a:fld id="{89AA5D10-FAB2-45AE-B6F8-D256BE04B03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4031940" y="6553199"/>
            <a:ext cx="1080120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ctr" defTabSz="914400" rtl="0" eaLnBrk="1" latinLnBrk="0" hangingPunct="1">
              <a:defRPr sz="1200" kern="1200">
                <a:solidFill>
                  <a:srgbClr val="E42638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/>
              <a:t>Confidential 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603736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xmlns="" val="4132456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60425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27640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083346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21785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xmlns="" val="415956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xmlns="" val="184384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ChangeArrowheads="1"/>
          </p:cNvSpPr>
          <p:nvPr/>
        </p:nvSpPr>
        <p:spPr bwMode="auto">
          <a:xfrm>
            <a:off x="0" y="0"/>
            <a:ext cx="9144000" cy="6172200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9" name="Rectangle 9"/>
          <p:cNvSpPr>
            <a:spLocks noChangeArrowheads="1"/>
          </p:cNvSpPr>
          <p:nvPr/>
        </p:nvSpPr>
        <p:spPr bwMode="auto">
          <a:xfrm>
            <a:off x="0" y="6769100"/>
            <a:ext cx="9144000" cy="8890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zh-TW" altLang="en-US"/>
          </a:p>
        </p:txBody>
      </p:sp>
      <p:pic>
        <p:nvPicPr>
          <p:cNvPr id="3" name="圖片 2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702" r:id="rId13"/>
    <p:sldLayoutId id="2147483703" r:id="rId14"/>
    <p:sldLayoutId id="2147483704" r:id="rId15"/>
    <p:sldLayoutId id="2147483705" r:id="rId1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800" b="1">
          <a:solidFill>
            <a:srgbClr val="0B58A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800" b="1">
          <a:solidFill>
            <a:srgbClr val="0B58A6"/>
          </a:solidFill>
          <a:latin typeface="Arial Black" pitchFamily="34" charset="0"/>
          <a:ea typeface="微軟正黑體" pitchFamily="34" charset="-120"/>
          <a:cs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800" b="1">
          <a:solidFill>
            <a:srgbClr val="0B58A6"/>
          </a:solidFill>
          <a:latin typeface="Arial Black" pitchFamily="34" charset="0"/>
          <a:ea typeface="微軟正黑體" pitchFamily="34" charset="-120"/>
          <a:cs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800" b="1">
          <a:solidFill>
            <a:srgbClr val="0B58A6"/>
          </a:solidFill>
          <a:latin typeface="Arial Black" pitchFamily="34" charset="0"/>
          <a:ea typeface="微軟正黑體" pitchFamily="34" charset="-120"/>
          <a:cs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800" b="1">
          <a:solidFill>
            <a:srgbClr val="0B58A6"/>
          </a:solidFill>
          <a:latin typeface="Arial Black" pitchFamily="34" charset="0"/>
          <a:ea typeface="微軟正黑體" pitchFamily="34" charset="-120"/>
          <a:cs typeface="新細明體" pitchFamily="18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800" b="1">
          <a:solidFill>
            <a:srgbClr val="0B58A6"/>
          </a:solidFill>
          <a:latin typeface="Arial Black" pitchFamily="34" charset="0"/>
          <a:ea typeface="微軟正黑體" pitchFamily="34" charset="-120"/>
          <a:cs typeface="新細明體" pitchFamily="18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800" b="1">
          <a:solidFill>
            <a:srgbClr val="0B58A6"/>
          </a:solidFill>
          <a:latin typeface="Arial Black" pitchFamily="34" charset="0"/>
          <a:ea typeface="微軟正黑體" pitchFamily="34" charset="-120"/>
          <a:cs typeface="新細明體" pitchFamily="18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800" b="1">
          <a:solidFill>
            <a:srgbClr val="0B58A6"/>
          </a:solidFill>
          <a:latin typeface="Arial Black" pitchFamily="34" charset="0"/>
          <a:ea typeface="微軟正黑體" pitchFamily="34" charset="-120"/>
          <a:cs typeface="新細明體" pitchFamily="18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800" b="1">
          <a:solidFill>
            <a:srgbClr val="0B58A6"/>
          </a:solidFill>
          <a:latin typeface="Arial Black" pitchFamily="34" charset="0"/>
          <a:ea typeface="微軟正黑體" pitchFamily="34" charset="-120"/>
          <a:cs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229600" cy="2232248"/>
          </a:xfrm>
        </p:spPr>
        <p:txBody>
          <a:bodyPr/>
          <a:lstStyle/>
          <a:p>
            <a:pPr algn="ctr"/>
            <a:r>
              <a:rPr lang="zh-TW" altLang="en-US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長華科技股份有限公司</a:t>
            </a:r>
            <a:r>
              <a:rPr lang="en-US" altLang="zh-TW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(6548)</a:t>
            </a:r>
            <a:endParaRPr lang="zh-TW" altLang="en-US" dirty="0">
              <a:solidFill>
                <a:srgbClr val="0000FF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229199"/>
            <a:ext cx="8229600" cy="648073"/>
          </a:xfrm>
        </p:spPr>
        <p:txBody>
          <a:bodyPr/>
          <a:lstStyle/>
          <a:p>
            <a:pPr algn="ctr"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2017/05/16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229600" cy="580926"/>
          </a:xfrm>
        </p:spPr>
        <p:txBody>
          <a:bodyPr/>
          <a:lstStyle/>
          <a:p>
            <a:r>
              <a:rPr lang="en-US" altLang="zh-TW" sz="4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S.H.M</a:t>
            </a:r>
            <a:r>
              <a:rPr lang="zh-TW" altLang="en-US" sz="4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為全球最大且技術領先</a:t>
            </a:r>
            <a:endParaRPr lang="zh-TW" altLang="en-US" sz="40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49181830"/>
              </p:ext>
            </p:extLst>
          </p:nvPr>
        </p:nvGraphicFramePr>
        <p:xfrm>
          <a:off x="122313" y="1124744"/>
          <a:ext cx="8784975" cy="3682135"/>
        </p:xfrm>
        <a:graphic>
          <a:graphicData uri="http://schemas.openxmlformats.org/drawingml/2006/table">
            <a:tbl>
              <a:tblPr/>
              <a:tblGrid>
                <a:gridCol w="686577"/>
                <a:gridCol w="2445178"/>
                <a:gridCol w="1461486"/>
                <a:gridCol w="2425103"/>
                <a:gridCol w="1766631"/>
              </a:tblGrid>
              <a:tr h="3896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World Wide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LF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Market Share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Rank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Rank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Rank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2015 Forecasted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275211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Suppliers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Revenue $M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Suppliers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Revenue $M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5603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6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SH Materials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$357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US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SH Materials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$347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</a:tr>
              <a:tr h="29684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Mitsui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Hi-Tec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$331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Mitsui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Hi-Tec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$331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2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Shinko Electric Industries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$282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SDI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$290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2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SDI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$271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Shinko Electric Industries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$242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21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ASM Pacific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$245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ASM Pacific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$227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729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HaesungDS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$180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HaesungDS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$175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211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Others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$1,540</a:t>
                      </a:r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Others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$1,379</a:t>
                      </a:r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95">
                <a:tc>
                  <a:txBody>
                    <a:bodyPr/>
                    <a:lstStyle/>
                    <a:p>
                      <a:pPr algn="ctr" fontAlgn="b"/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$3,206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 pitchFamily="34" charset="-120"/>
                          <a:ea typeface="Arial Unicode MS" pitchFamily="34" charset="-120"/>
                          <a:cs typeface="Arial Unicode MS" pitchFamily="34" charset="-120"/>
                        </a:rPr>
                        <a:t>$2,991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211"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4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US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Source: SEMI Industry Research and Statistics, December 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70579" y="2041384"/>
            <a:ext cx="9036496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199787" y="4869160"/>
            <a:ext cx="8712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1600" dirty="0" smtClean="0"/>
              <a:t>1. SHM </a:t>
            </a:r>
            <a:r>
              <a:rPr lang="zh-TW" altLang="en-US" sz="1600" dirty="0" smtClean="0"/>
              <a:t>過去並未特別發展</a:t>
            </a:r>
            <a:r>
              <a:rPr lang="en-US" altLang="zh-TW" sz="1600" dirty="0" smtClean="0"/>
              <a:t>QFN</a:t>
            </a:r>
            <a:r>
              <a:rPr lang="zh-TW" altLang="en-US" sz="1600" dirty="0" smtClean="0"/>
              <a:t>相關產品，長華科技將整合集團資源及</a:t>
            </a:r>
            <a:r>
              <a:rPr lang="en-US" altLang="zh-TW" sz="1600" dirty="0" smtClean="0"/>
              <a:t>Pre-Mold</a:t>
            </a:r>
            <a:r>
              <a:rPr lang="zh-TW" altLang="en-US" sz="1600" dirty="0" smtClean="0"/>
              <a:t>生產技術，全力 </a:t>
            </a:r>
            <a:endParaRPr lang="en-US" altLang="zh-TW" sz="1600" dirty="0" smtClean="0"/>
          </a:p>
          <a:p>
            <a:pPr>
              <a:lnSpc>
                <a:spcPct val="150000"/>
              </a:lnSpc>
            </a:pPr>
            <a:r>
              <a:rPr lang="en-US" altLang="zh-TW" sz="1600" dirty="0"/>
              <a:t> </a:t>
            </a:r>
            <a:r>
              <a:rPr lang="en-US" altLang="zh-TW" sz="1600" dirty="0" smtClean="0"/>
              <a:t>   </a:t>
            </a:r>
            <a:r>
              <a:rPr lang="zh-TW" altLang="en-US" sz="1600" dirty="0" smtClean="0"/>
              <a:t>發展</a:t>
            </a:r>
            <a:r>
              <a:rPr lang="en-US" altLang="zh-TW" sz="1600" dirty="0" smtClean="0"/>
              <a:t>QFN</a:t>
            </a:r>
            <a:r>
              <a:rPr lang="zh-TW" altLang="en-US" sz="1600" dirty="0" smtClean="0"/>
              <a:t>產品。</a:t>
            </a:r>
            <a:endParaRPr lang="en-US" altLang="zh-TW" sz="1600" dirty="0"/>
          </a:p>
          <a:p>
            <a:pPr>
              <a:lnSpc>
                <a:spcPct val="150000"/>
              </a:lnSpc>
            </a:pPr>
            <a:r>
              <a:rPr lang="en-US" altLang="zh-TW" sz="1600" dirty="0" smtClean="0"/>
              <a:t>2. SHM+</a:t>
            </a:r>
            <a:r>
              <a:rPr lang="zh-TW" altLang="en-US" sz="1600" dirty="0" smtClean="0"/>
              <a:t>長科為少數擁有完整製程</a:t>
            </a:r>
            <a:r>
              <a:rPr lang="en-US" altLang="zh-TW" sz="1600" dirty="0" smtClean="0"/>
              <a:t>(</a:t>
            </a:r>
            <a:r>
              <a:rPr lang="zh-TW" altLang="en-US" sz="1600" dirty="0" smtClean="0"/>
              <a:t>沖壓、蝕刻、電鍍、貼切</a:t>
            </a:r>
            <a:r>
              <a:rPr lang="en-US" altLang="zh-TW" sz="1600" dirty="0" smtClean="0"/>
              <a:t>)</a:t>
            </a:r>
            <a:r>
              <a:rPr lang="zh-TW" altLang="en-US" sz="1600" dirty="0" smtClean="0"/>
              <a:t>的導線架廠商，搭配母公司長華電</a:t>
            </a:r>
            <a:endParaRPr lang="en-US" altLang="zh-TW" sz="1600" dirty="0" smtClean="0"/>
          </a:p>
          <a:p>
            <a:pPr>
              <a:lnSpc>
                <a:spcPct val="150000"/>
              </a:lnSpc>
            </a:pPr>
            <a:r>
              <a:rPr lang="en-US" altLang="zh-TW" sz="1600" dirty="0"/>
              <a:t> </a:t>
            </a:r>
            <a:r>
              <a:rPr lang="en-US" altLang="zh-TW" sz="1600" dirty="0" smtClean="0"/>
              <a:t>   </a:t>
            </a:r>
            <a:r>
              <a:rPr lang="zh-TW" altLang="en-US" sz="1600" dirty="0" smtClean="0"/>
              <a:t>材的業務團隊及製程 </a:t>
            </a:r>
            <a:r>
              <a:rPr lang="en-US" altLang="zh-TW" sz="1600" dirty="0" smtClean="0"/>
              <a:t>know how</a:t>
            </a:r>
            <a:r>
              <a:rPr lang="zh-TW" altLang="en-US" sz="1600" dirty="0" smtClean="0"/>
              <a:t>，與同業更具競爭優勢。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44690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title"/>
          </p:nvPr>
        </p:nvSpPr>
        <p:spPr>
          <a:xfrm>
            <a:off x="323528" y="512289"/>
            <a:ext cx="8445624" cy="864096"/>
          </a:xfrm>
        </p:spPr>
        <p:txBody>
          <a:bodyPr/>
          <a:lstStyle/>
          <a:p>
            <a:r>
              <a:rPr lang="zh-TW" altLang="en-US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車用電子  </a:t>
            </a:r>
            <a:r>
              <a:rPr lang="en-US" altLang="zh-TW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en-US" altLang="zh-TW" sz="4000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th</a:t>
            </a:r>
            <a:r>
              <a:rPr lang="en-US" altLang="zh-TW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C – Car Electronics</a:t>
            </a:r>
            <a:endParaRPr lang="zh-TW" altLang="en-US" sz="4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內容版面配置區 2"/>
          <p:cNvSpPr>
            <a:spLocks noGrp="1"/>
          </p:cNvSpPr>
          <p:nvPr/>
        </p:nvSpPr>
        <p:spPr>
          <a:xfrm>
            <a:off x="457200" y="1268760"/>
            <a:ext cx="8435280" cy="518457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TW" sz="5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新細明體"/>
                <a:cs typeface="+mn-cs"/>
              </a:rPr>
              <a:t>Over 60M new car / per Year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新細明體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zh-TW" dirty="0">
              <a:solidFill>
                <a:sysClr val="windowText" lastClr="000000"/>
              </a:solidFill>
              <a:latin typeface="Calibri"/>
              <a:ea typeface="新細明體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zh-TW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標楷體" pitchFamily="65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zh-TW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標楷體" pitchFamily="65" charset="-120"/>
              <a:cs typeface="+mn-cs"/>
            </a:endParaRPr>
          </a:p>
          <a:p>
            <a:pPr fontAlgn="auto">
              <a:lnSpc>
                <a:spcPct val="170000"/>
              </a:lnSpc>
              <a:spcAft>
                <a:spcPts val="0"/>
              </a:spcAft>
            </a:pPr>
            <a:endParaRPr kumimoji="0" lang="en-US" altLang="zh-TW" sz="2400" dirty="0" smtClean="0">
              <a:solidFill>
                <a:sysClr val="windowText" lastClr="000000"/>
              </a:solidFill>
              <a:latin typeface="Calibri" pitchFamily="34" charset="0"/>
              <a:ea typeface="新細明體"/>
            </a:endParaRPr>
          </a:p>
          <a:p>
            <a:pPr fontAlgn="auto">
              <a:lnSpc>
                <a:spcPct val="170000"/>
              </a:lnSpc>
              <a:spcAft>
                <a:spcPts val="0"/>
              </a:spcAft>
            </a:pPr>
            <a:endParaRPr kumimoji="0" lang="en-US" altLang="zh-TW" sz="2600" dirty="0" smtClean="0">
              <a:solidFill>
                <a:sysClr val="windowText" lastClr="000000"/>
              </a:solidFill>
              <a:latin typeface="Calibri" pitchFamily="34" charset="0"/>
              <a:ea typeface="新細明體"/>
            </a:endParaRPr>
          </a:p>
          <a:p>
            <a:pPr fontAlgn="auto">
              <a:lnSpc>
                <a:spcPct val="170000"/>
              </a:lnSpc>
              <a:spcAft>
                <a:spcPts val="0"/>
              </a:spcAft>
            </a:pPr>
            <a:endParaRPr kumimoji="0" lang="en-US" altLang="zh-TW" sz="2600" dirty="0" smtClean="0">
              <a:solidFill>
                <a:sysClr val="windowText" lastClr="000000"/>
              </a:solidFill>
              <a:latin typeface="Calibri" pitchFamily="34" charset="0"/>
              <a:ea typeface="新細明體"/>
            </a:endParaRPr>
          </a:p>
          <a:p>
            <a:pPr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kumimoji="0" lang="en-US" altLang="zh-TW" sz="5000" dirty="0" smtClean="0">
                <a:solidFill>
                  <a:sysClr val="windowText" lastClr="000000"/>
                </a:solidFill>
                <a:latin typeface="Calibri" pitchFamily="34" charset="0"/>
                <a:ea typeface="新細明體"/>
              </a:rPr>
              <a:t>No</a:t>
            </a:r>
            <a:r>
              <a:rPr kumimoji="0" lang="en-US" altLang="zh-TW" sz="5000" dirty="0">
                <a:solidFill>
                  <a:sysClr val="windowText" lastClr="000000"/>
                </a:solidFill>
                <a:latin typeface="Calibri" pitchFamily="34" charset="0"/>
                <a:ea typeface="新細明體"/>
              </a:rPr>
              <a:t>. of Chip per Car : 2013:550 </a:t>
            </a:r>
            <a:r>
              <a:rPr kumimoji="0" lang="en-US" altLang="zh-TW" sz="5000" dirty="0" smtClean="0">
                <a:solidFill>
                  <a:sysClr val="windowText" lastClr="000000"/>
                </a:solidFill>
                <a:latin typeface="Calibri" pitchFamily="34" charset="0"/>
                <a:ea typeface="新細明體"/>
              </a:rPr>
              <a:t>pcs </a:t>
            </a:r>
            <a:r>
              <a:rPr kumimoji="0" lang="zh-TW" altLang="en-US" sz="5000" dirty="0" smtClean="0">
                <a:solidFill>
                  <a:sysClr val="windowText" lastClr="000000"/>
                </a:solidFill>
                <a:latin typeface="Calibri" pitchFamily="34" charset="0"/>
                <a:ea typeface="新細明體"/>
              </a:rPr>
              <a:t>                          </a:t>
            </a:r>
            <a:r>
              <a:rPr kumimoji="0" lang="zh-TW" altLang="en-US" sz="5000" b="1" dirty="0" smtClean="0">
                <a:solidFill>
                  <a:sysClr val="windowText" lastClr="000000"/>
                </a:solidFill>
                <a:latin typeface="Calibri" pitchFamily="34" charset="0"/>
                <a:ea typeface="新細明體"/>
              </a:rPr>
              <a:t>→</a:t>
            </a:r>
            <a:r>
              <a:rPr kumimoji="0" lang="en-US" altLang="zh-TW" sz="5000" b="1" dirty="0" smtClean="0">
                <a:solidFill>
                  <a:sysClr val="windowText" lastClr="000000"/>
                </a:solidFill>
                <a:latin typeface="Calibri" pitchFamily="34" charset="0"/>
                <a:ea typeface="新細明體"/>
              </a:rPr>
              <a:t>  </a:t>
            </a:r>
            <a:r>
              <a:rPr kumimoji="0" lang="en-US" altLang="zh-TW" sz="5000" b="1" u="sng" dirty="0" smtClean="0">
                <a:solidFill>
                  <a:srgbClr val="FF0000"/>
                </a:solidFill>
                <a:latin typeface="Calibri" pitchFamily="34" charset="0"/>
                <a:ea typeface="新細明體"/>
              </a:rPr>
              <a:t>2016: 616 </a:t>
            </a:r>
            <a:r>
              <a:rPr kumimoji="0" lang="en-US" altLang="zh-TW" sz="5000" b="1" u="sng" dirty="0">
                <a:solidFill>
                  <a:srgbClr val="FF0000"/>
                </a:solidFill>
                <a:latin typeface="Calibri" pitchFamily="34" charset="0"/>
                <a:ea typeface="新細明體"/>
              </a:rPr>
              <a:t>pcs</a:t>
            </a:r>
          </a:p>
          <a:p>
            <a:pPr marR="0" lvl="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TW" altLang="en-US" sz="5000" dirty="0">
                <a:solidFill>
                  <a:sysClr val="windowText" lastClr="000000"/>
                </a:solidFill>
                <a:latin typeface="Calibri" pitchFamily="34" charset="0"/>
                <a:ea typeface="標楷體" pitchFamily="65" charset="-120"/>
              </a:rPr>
              <a:t>電子產品佔比重</a:t>
            </a:r>
            <a:r>
              <a:rPr kumimoji="0" lang="en-US" altLang="zh-TW" sz="5000" dirty="0">
                <a:solidFill>
                  <a:sysClr val="windowText" lastClr="000000"/>
                </a:solidFill>
                <a:latin typeface="Calibri" pitchFamily="34" charset="0"/>
                <a:ea typeface="標楷體" pitchFamily="65" charset="-120"/>
              </a:rPr>
              <a:t>/ per Car: 1970 -2%, </a:t>
            </a:r>
            <a:r>
              <a:rPr kumimoji="0" lang="en-US" altLang="zh-TW" sz="5000" dirty="0" smtClean="0">
                <a:solidFill>
                  <a:sysClr val="windowText" lastClr="000000"/>
                </a:solidFill>
                <a:latin typeface="Calibri" pitchFamily="34" charset="0"/>
                <a:ea typeface="標楷體" pitchFamily="65" charset="-120"/>
              </a:rPr>
              <a:t>2004-28%</a:t>
            </a:r>
            <a:r>
              <a:rPr kumimoji="0" lang="zh-TW" altLang="en-US" sz="5000" b="1" dirty="0">
                <a:solidFill>
                  <a:sysClr val="windowText" lastClr="000000"/>
                </a:solidFill>
                <a:latin typeface="Calibri" pitchFamily="34" charset="0"/>
                <a:ea typeface="新細明體"/>
              </a:rPr>
              <a:t>  → </a:t>
            </a:r>
            <a:r>
              <a:rPr kumimoji="0" lang="zh-TW" altLang="en-US" sz="5000" b="1" dirty="0" smtClean="0">
                <a:solidFill>
                  <a:sysClr val="windowText" lastClr="000000"/>
                </a:solidFill>
                <a:latin typeface="Calibri" pitchFamily="34" charset="0"/>
                <a:ea typeface="新細明體"/>
              </a:rPr>
              <a:t> </a:t>
            </a:r>
            <a:r>
              <a:rPr kumimoji="0" lang="en-US" altLang="zh-TW" sz="5000" b="1" u="sng" dirty="0" smtClean="0">
                <a:solidFill>
                  <a:srgbClr val="FF0000"/>
                </a:solidFill>
                <a:latin typeface="Calibri" pitchFamily="34" charset="0"/>
                <a:ea typeface="新細明體"/>
              </a:rPr>
              <a:t>2010 - 35</a:t>
            </a:r>
            <a:r>
              <a:rPr kumimoji="0" lang="en-US" altLang="zh-TW" sz="5000" b="1" u="sng" dirty="0">
                <a:solidFill>
                  <a:srgbClr val="FF0000"/>
                </a:solidFill>
                <a:latin typeface="Calibri" pitchFamily="34" charset="0"/>
                <a:ea typeface="新細明體"/>
              </a:rPr>
              <a:t>%</a:t>
            </a:r>
          </a:p>
          <a:p>
            <a:pPr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標楷體" pitchFamily="65" charset="-120"/>
              </a:rPr>
              <a:t>半導體成本</a:t>
            </a:r>
            <a:r>
              <a:rPr kumimoji="0" lang="en-US" altLang="zh-TW" sz="5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標楷體" pitchFamily="65" charset="-120"/>
              </a:rPr>
              <a:t>/ per Car: 2005-380 USD</a:t>
            </a:r>
            <a:r>
              <a:rPr kumimoji="0" lang="zh-TW" alt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標楷體" pitchFamily="65" charset="-120"/>
              </a:rPr>
              <a:t>                       </a:t>
            </a:r>
            <a:r>
              <a:rPr kumimoji="0" lang="zh-TW" alt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標楷體" pitchFamily="65" charset="-120"/>
              </a:rPr>
              <a:t>→ </a:t>
            </a:r>
            <a:r>
              <a:rPr kumimoji="0" lang="en-US" altLang="zh-TW" sz="5000" b="1" u="sng" dirty="0" smtClean="0">
                <a:solidFill>
                  <a:srgbClr val="FF0000"/>
                </a:solidFill>
                <a:latin typeface="Calibri" pitchFamily="34" charset="0"/>
                <a:ea typeface="新細明體"/>
              </a:rPr>
              <a:t>2010 -  550USD</a:t>
            </a:r>
            <a:endParaRPr kumimoji="0" lang="en-US" altLang="zh-TW" sz="5000" b="1" u="sng" dirty="0">
              <a:solidFill>
                <a:srgbClr val="FF0000"/>
              </a:solidFill>
              <a:latin typeface="Calibri" pitchFamily="34" charset="0"/>
              <a:ea typeface="新細明體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TW" alt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標楷體" pitchFamily="65" charset="-120"/>
              </a:rPr>
              <a:t>汽車產業有獨特的封閉性，不像</a:t>
            </a:r>
            <a:r>
              <a:rPr kumimoji="0" lang="en-US" altLang="zh-TW" sz="5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標楷體" pitchFamily="65" charset="-120"/>
              </a:rPr>
              <a:t>3C</a:t>
            </a:r>
            <a:r>
              <a:rPr kumimoji="0" lang="zh-TW" alt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標楷體" pitchFamily="65" charset="-120"/>
              </a:rPr>
              <a:t>容易切入，一但成功切入就代表</a:t>
            </a:r>
            <a:r>
              <a:rPr kumimoji="0" lang="en-US" altLang="zh-TW" sz="5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標楷體" pitchFamily="65" charset="-120"/>
              </a:rPr>
              <a:t>Long Term Business.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TW" altLang="en-US" sz="5000" b="1" u="sng" dirty="0" smtClean="0">
                <a:solidFill>
                  <a:srgbClr val="FF0000"/>
                </a:solidFill>
                <a:latin typeface="Calibri" pitchFamily="34" charset="0"/>
                <a:ea typeface="標楷體" pitchFamily="65" charset="-120"/>
              </a:rPr>
              <a:t>車</a:t>
            </a:r>
            <a:r>
              <a:rPr kumimoji="0" lang="zh-TW" altLang="en-US" sz="5000" b="1" u="sng" dirty="0">
                <a:solidFill>
                  <a:srgbClr val="FF0000"/>
                </a:solidFill>
                <a:latin typeface="Calibri" pitchFamily="34" charset="0"/>
                <a:ea typeface="標楷體" pitchFamily="65" charset="-120"/>
              </a:rPr>
              <a:t>用</a:t>
            </a:r>
            <a:r>
              <a:rPr kumimoji="0" lang="zh-TW" altLang="en-US" sz="5000" b="1" u="sng" dirty="0" smtClean="0">
                <a:solidFill>
                  <a:srgbClr val="FF0000"/>
                </a:solidFill>
                <a:latin typeface="Calibri" pitchFamily="34" charset="0"/>
                <a:ea typeface="標楷體" pitchFamily="65" charset="-120"/>
              </a:rPr>
              <a:t>電子 </a:t>
            </a:r>
            <a:r>
              <a:rPr kumimoji="0" lang="en-US" altLang="zh-TW" sz="5000" b="1" u="sng" dirty="0" smtClean="0">
                <a:solidFill>
                  <a:srgbClr val="FF0000"/>
                </a:solidFill>
                <a:latin typeface="Calibri" pitchFamily="34" charset="0"/>
                <a:ea typeface="標楷體" pitchFamily="65" charset="-120"/>
              </a:rPr>
              <a:t>IC </a:t>
            </a:r>
            <a:r>
              <a:rPr kumimoji="0" lang="zh-TW" altLang="en-US" sz="5000" b="1" u="sng" dirty="0" smtClean="0">
                <a:solidFill>
                  <a:srgbClr val="FF0000"/>
                </a:solidFill>
                <a:latin typeface="Calibri" pitchFamily="34" charset="0"/>
                <a:ea typeface="標楷體" pitchFamily="65" charset="-120"/>
              </a:rPr>
              <a:t>在高度模組化的需求下，能會要求 </a:t>
            </a:r>
            <a:r>
              <a:rPr kumimoji="0" lang="en-US" altLang="zh-TW" sz="5000" b="1" u="sng" dirty="0" smtClean="0">
                <a:solidFill>
                  <a:srgbClr val="FF0000"/>
                </a:solidFill>
                <a:latin typeface="Calibri" pitchFamily="34" charset="0"/>
                <a:ea typeface="標楷體" pitchFamily="65" charset="-120"/>
              </a:rPr>
              <a:t>IC </a:t>
            </a:r>
            <a:r>
              <a:rPr kumimoji="0" lang="zh-TW" altLang="en-US" sz="5000" b="1" u="sng" dirty="0" smtClean="0">
                <a:solidFill>
                  <a:srgbClr val="FF0000"/>
                </a:solidFill>
                <a:latin typeface="Calibri" pitchFamily="34" charset="0"/>
                <a:ea typeface="標楷體" pitchFamily="65" charset="-120"/>
              </a:rPr>
              <a:t>封裝方式需符合輕薄短小的趨勢，採用</a:t>
            </a:r>
            <a:r>
              <a:rPr kumimoji="0" lang="en-US" altLang="zh-TW" sz="5000" b="1" u="sng" dirty="0" smtClean="0">
                <a:solidFill>
                  <a:srgbClr val="FF0000"/>
                </a:solidFill>
                <a:latin typeface="Calibri" pitchFamily="34" charset="0"/>
                <a:ea typeface="標楷體" pitchFamily="65" charset="-120"/>
              </a:rPr>
              <a:t>QFN</a:t>
            </a:r>
            <a:r>
              <a:rPr kumimoji="0" lang="zh-TW" altLang="en-US" sz="5000" b="1" u="sng" dirty="0" smtClean="0">
                <a:solidFill>
                  <a:srgbClr val="FF0000"/>
                </a:solidFill>
                <a:latin typeface="Calibri" pitchFamily="34" charset="0"/>
                <a:ea typeface="標楷體" pitchFamily="65" charset="-120"/>
              </a:rPr>
              <a:t>將會是車用電子市場的主流</a:t>
            </a:r>
            <a:endParaRPr kumimoji="0" lang="zh-TW" altLang="en-US" sz="50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標楷體" pitchFamily="65" charset="-12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7279" y="1772816"/>
            <a:ext cx="6381025" cy="1149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7282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68313" y="2636838"/>
            <a:ext cx="8229600" cy="9271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zh-TW" altLang="en-US" sz="4800" b="1" kern="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三</a:t>
            </a:r>
            <a:r>
              <a:rPr lang="zh-TW" altLang="en-US" sz="48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、產品與客戶</a:t>
            </a:r>
            <a:endParaRPr lang="en-US" altLang="zh-TW" sz="4800" b="1" kern="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9904" y="438411"/>
            <a:ext cx="8229600" cy="1143000"/>
          </a:xfrm>
        </p:spPr>
        <p:txBody>
          <a:bodyPr/>
          <a:lstStyle/>
          <a:p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產品組合比重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6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6955462"/>
              </p:ext>
            </p:extLst>
          </p:nvPr>
        </p:nvGraphicFramePr>
        <p:xfrm>
          <a:off x="-2772816" y="304886"/>
          <a:ext cx="8964488" cy="4232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67721080"/>
              </p:ext>
            </p:extLst>
          </p:nvPr>
        </p:nvGraphicFramePr>
        <p:xfrm>
          <a:off x="18506" y="1124744"/>
          <a:ext cx="8676455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967" y="1854150"/>
            <a:ext cx="189071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文字方塊 8"/>
          <p:cNvSpPr txBox="1"/>
          <p:nvPr/>
        </p:nvSpPr>
        <p:spPr>
          <a:xfrm>
            <a:off x="846089" y="4851743"/>
            <a:ext cx="78488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IC</a:t>
            </a:r>
            <a:r>
              <a:rPr lang="zh-TW" altLang="en-US" dirty="0" smtClean="0"/>
              <a:t>類的共計有 </a:t>
            </a:r>
            <a:r>
              <a:rPr lang="en-US" altLang="zh-TW" dirty="0" smtClean="0"/>
              <a:t>62%</a:t>
            </a:r>
            <a:r>
              <a:rPr lang="zh-TW" altLang="en-US" dirty="0" smtClean="0"/>
              <a:t>，主要為</a:t>
            </a:r>
            <a:r>
              <a:rPr lang="en-US" altLang="zh-TW" dirty="0" smtClean="0"/>
              <a:t>SOP</a:t>
            </a:r>
            <a:r>
              <a:rPr lang="zh-TW" altLang="en-US" dirty="0" smtClean="0"/>
              <a:t>、</a:t>
            </a:r>
            <a:r>
              <a:rPr lang="en-US" altLang="zh-TW" dirty="0" smtClean="0"/>
              <a:t>TSSOP</a:t>
            </a:r>
            <a:r>
              <a:rPr lang="zh-TW" altLang="en-US" dirty="0" smtClean="0"/>
              <a:t>、</a:t>
            </a:r>
            <a:r>
              <a:rPr lang="en-US" altLang="zh-TW" dirty="0" smtClean="0"/>
              <a:t>TSOP</a:t>
            </a:r>
            <a:r>
              <a:rPr lang="zh-TW" altLang="en-US" dirty="0" smtClean="0"/>
              <a:t>及</a:t>
            </a:r>
            <a:r>
              <a:rPr lang="en-US" altLang="zh-TW" dirty="0" smtClean="0"/>
              <a:t>QFP</a:t>
            </a:r>
            <a:r>
              <a:rPr lang="zh-TW" altLang="en-US" dirty="0"/>
              <a:t>封裝所</a:t>
            </a:r>
            <a:r>
              <a:rPr lang="zh-TW" altLang="en-US" dirty="0" smtClean="0"/>
              <a:t>組成；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en-US" altLang="zh-TW" dirty="0" smtClean="0"/>
              <a:t>Discrete</a:t>
            </a:r>
            <a:r>
              <a:rPr lang="zh-TW" altLang="en-US" dirty="0" smtClean="0"/>
              <a:t>類的共計有 </a:t>
            </a:r>
            <a:r>
              <a:rPr lang="en-US" altLang="zh-TW" dirty="0" smtClean="0"/>
              <a:t>22%</a:t>
            </a:r>
            <a:r>
              <a:rPr lang="zh-TW" altLang="en-US" dirty="0" smtClean="0"/>
              <a:t>，主要採</a:t>
            </a:r>
            <a:r>
              <a:rPr lang="en-US" altLang="zh-TW" dirty="0" smtClean="0"/>
              <a:t>SOT</a:t>
            </a:r>
            <a:r>
              <a:rPr lang="zh-TW" altLang="en-US" dirty="0" smtClean="0"/>
              <a:t>封裝；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en-US" altLang="zh-TW" dirty="0" smtClean="0"/>
              <a:t>Pre Mold </a:t>
            </a:r>
            <a:r>
              <a:rPr lang="zh-TW" altLang="en-US" dirty="0" smtClean="0"/>
              <a:t>佔比約有 </a:t>
            </a:r>
            <a:r>
              <a:rPr lang="en-US" altLang="zh-TW" dirty="0" smtClean="0"/>
              <a:t>8 %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en-US" altLang="zh-TW" dirty="0" smtClean="0"/>
              <a:t>QFN</a:t>
            </a:r>
            <a:r>
              <a:rPr lang="zh-TW" altLang="en-US" dirty="0" smtClean="0"/>
              <a:t>佔比約有 </a:t>
            </a:r>
            <a:r>
              <a:rPr lang="en-US" altLang="zh-TW" dirty="0" smtClean="0"/>
              <a:t>5%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6662572" y="4222517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*</a:t>
            </a:r>
            <a:r>
              <a:rPr lang="zh-TW" altLang="en-US" sz="1200" dirty="0" smtClean="0"/>
              <a:t>依銷售金額分類</a:t>
            </a:r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402284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9904" y="438411"/>
            <a:ext cx="8229600" cy="1143000"/>
          </a:xfrm>
        </p:spPr>
        <p:txBody>
          <a:bodyPr/>
          <a:lstStyle/>
          <a:p>
            <a:r>
              <a:rPr lang="zh-TW" altLang="en-US" sz="4000" dirty="0" smtClean="0">
                <a:latin typeface="微軟正黑體" pitchFamily="34" charset="-120"/>
                <a:ea typeface="微軟正黑體" pitchFamily="34" charset="-120"/>
              </a:rPr>
              <a:t>產品組合比重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271792" y="2924944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(</a:t>
            </a:r>
            <a:r>
              <a:rPr lang="zh-TW" altLang="en-US" sz="1400" dirty="0" smtClean="0"/>
              <a:t>不含</a:t>
            </a:r>
            <a:r>
              <a:rPr lang="en-US" altLang="zh-TW" sz="1400" dirty="0" smtClean="0"/>
              <a:t>QFN)</a:t>
            </a:r>
            <a:endParaRPr lang="zh-TW" altLang="en-US" sz="14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683568" y="5301208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IC</a:t>
            </a:r>
            <a:r>
              <a:rPr lang="zh-TW" altLang="en-US" dirty="0" smtClean="0"/>
              <a:t>類的降至</a:t>
            </a:r>
            <a:r>
              <a:rPr lang="en-US" altLang="zh-TW" dirty="0" smtClean="0"/>
              <a:t>54%</a:t>
            </a:r>
            <a:r>
              <a:rPr lang="zh-TW" altLang="en-US" dirty="0"/>
              <a:t>，</a:t>
            </a:r>
            <a:r>
              <a:rPr lang="en-US" altLang="zh-TW" dirty="0" smtClean="0"/>
              <a:t>Discrete</a:t>
            </a:r>
            <a:r>
              <a:rPr lang="zh-TW" altLang="en-US" dirty="0" smtClean="0"/>
              <a:t>類導線架稍減至</a:t>
            </a:r>
            <a:r>
              <a:rPr lang="en-US" altLang="zh-TW" dirty="0" smtClean="0"/>
              <a:t>21%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en-US" altLang="zh-TW" dirty="0" smtClean="0"/>
              <a:t>QFN </a:t>
            </a:r>
            <a:r>
              <a:rPr lang="zh-TW" altLang="en-US" dirty="0" smtClean="0"/>
              <a:t>佔比</a:t>
            </a:r>
            <a:r>
              <a:rPr lang="en-US" altLang="zh-TW" dirty="0" smtClean="0"/>
              <a:t> </a:t>
            </a:r>
            <a:r>
              <a:rPr lang="zh-TW" altLang="en-US" dirty="0" smtClean="0"/>
              <a:t>則自</a:t>
            </a:r>
            <a:r>
              <a:rPr lang="en-US" altLang="zh-TW" dirty="0" smtClean="0"/>
              <a:t>Q1</a:t>
            </a:r>
            <a:r>
              <a:rPr lang="zh-TW" altLang="en-US" dirty="0" smtClean="0"/>
              <a:t>的 </a:t>
            </a:r>
            <a:r>
              <a:rPr lang="en-US" altLang="zh-TW" dirty="0" smtClean="0"/>
              <a:t>5% </a:t>
            </a:r>
            <a:r>
              <a:rPr lang="zh-TW" altLang="en-US" dirty="0" smtClean="0"/>
              <a:t>增加到</a:t>
            </a:r>
            <a:r>
              <a:rPr lang="en-US" altLang="zh-TW" dirty="0" smtClean="0"/>
              <a:t>12%</a:t>
            </a:r>
            <a:r>
              <a:rPr lang="zh-TW" altLang="en-US" dirty="0" smtClean="0"/>
              <a:t>；</a:t>
            </a:r>
            <a:r>
              <a:rPr lang="en-US" altLang="zh-TW" dirty="0" smtClean="0"/>
              <a:t>Pre Mold </a:t>
            </a:r>
            <a:r>
              <a:rPr lang="zh-TW" altLang="en-US" dirty="0" smtClean="0"/>
              <a:t>類產品</a:t>
            </a:r>
            <a:r>
              <a:rPr lang="zh-TW" altLang="en-US" dirty="0"/>
              <a:t>比重則上升</a:t>
            </a:r>
            <a:r>
              <a:rPr lang="zh-TW" altLang="en-US" dirty="0" smtClean="0"/>
              <a:t>到 </a:t>
            </a:r>
            <a:r>
              <a:rPr lang="en-US" altLang="zh-TW" dirty="0" smtClean="0"/>
              <a:t>10%</a:t>
            </a:r>
            <a:endParaRPr lang="zh-TW" altLang="en-US" dirty="0"/>
          </a:p>
        </p:txBody>
      </p:sp>
      <p:graphicFrame>
        <p:nvGraphicFramePr>
          <p:cNvPr id="8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12781116"/>
              </p:ext>
            </p:extLst>
          </p:nvPr>
        </p:nvGraphicFramePr>
        <p:xfrm>
          <a:off x="0" y="1000240"/>
          <a:ext cx="8712968" cy="4104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6660232" y="4808327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*</a:t>
            </a:r>
            <a:r>
              <a:rPr lang="zh-TW" altLang="en-US" sz="1200" dirty="0" smtClean="0"/>
              <a:t>依銷售金額分類</a:t>
            </a:r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102415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1143000"/>
          </a:xfrm>
        </p:spPr>
        <p:txBody>
          <a:bodyPr/>
          <a:lstStyle/>
          <a:p>
            <a:r>
              <a:rPr lang="en-US" altLang="zh-TW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Pre-Mold Metal Substrate </a:t>
            </a:r>
            <a:r>
              <a:rPr lang="zh-TW" altLang="en-US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客戶群</a:t>
            </a:r>
            <a:endParaRPr lang="zh-TW" altLang="en-US" sz="400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23528" y="2420888"/>
            <a:ext cx="85689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36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OSATs</a:t>
            </a:r>
            <a:r>
              <a:rPr lang="zh-TW" altLang="en-US" sz="36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36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36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長華現有客戶</a:t>
            </a:r>
            <a:r>
              <a:rPr lang="en-US" altLang="zh-TW" sz="36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sz="3600" b="1" dirty="0" smtClean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altLang="zh-TW" sz="3600" b="1" dirty="0" smtClean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zh-TW" sz="36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IDM</a:t>
            </a:r>
            <a:r>
              <a:rPr lang="zh-TW" altLang="en-US" sz="36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36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OSATs</a:t>
            </a:r>
            <a:r>
              <a:rPr lang="zh-TW" altLang="en-US" sz="36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36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(S.H.M</a:t>
            </a:r>
            <a:r>
              <a:rPr lang="zh-TW" altLang="en-US" sz="36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導線架客戶</a:t>
            </a:r>
            <a:r>
              <a:rPr lang="en-US" altLang="zh-TW" sz="36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endParaRPr lang="en-US" altLang="zh-TW" sz="3600" b="1" dirty="0" smtClean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zh-TW" sz="36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China Local</a:t>
            </a:r>
            <a:r>
              <a:rPr lang="zh-TW" altLang="en-US" sz="36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36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Customer(</a:t>
            </a:r>
            <a:r>
              <a:rPr lang="zh-TW" altLang="en-US" sz="36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新開發</a:t>
            </a:r>
            <a:r>
              <a:rPr lang="en-US" altLang="zh-TW" sz="36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27064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19338"/>
            <a:ext cx="7772400" cy="1470025"/>
          </a:xfrm>
        </p:spPr>
        <p:txBody>
          <a:bodyPr/>
          <a:lstStyle/>
          <a:p>
            <a:pPr algn="ctr" eaLnBrk="1" hangingPunct="1">
              <a:defRPr/>
            </a:pPr>
            <a:r>
              <a:rPr lang="zh-TW" altLang="en-US" dirty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四</a:t>
            </a:r>
            <a:r>
              <a:rPr lang="zh-TW" altLang="en-US" sz="4800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、營運</a:t>
            </a:r>
            <a:r>
              <a:rPr lang="zh-TW" altLang="en-US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概況</a:t>
            </a:r>
            <a:r>
              <a:rPr lang="zh-TW" altLang="en-US" sz="4800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zh-TW" altLang="en-US" sz="4800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endParaRPr lang="zh-TW" altLang="en-US" sz="2400" dirty="0" smtClean="0">
              <a:solidFill>
                <a:srgbClr val="0000FF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>
          <a:xfrm>
            <a:off x="703745" y="492104"/>
            <a:ext cx="8229600" cy="1143000"/>
          </a:xfrm>
        </p:spPr>
        <p:txBody>
          <a:bodyPr/>
          <a:lstStyle/>
          <a:p>
            <a:r>
              <a:rPr lang="zh-TW" alt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合併綜合損益表</a:t>
            </a:r>
            <a:endParaRPr lang="zh-TW" altLang="en-US" sz="4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1569003"/>
              </p:ext>
            </p:extLst>
          </p:nvPr>
        </p:nvGraphicFramePr>
        <p:xfrm>
          <a:off x="251520" y="1412777"/>
          <a:ext cx="8507288" cy="4968552"/>
        </p:xfrm>
        <a:graphic>
          <a:graphicData uri="http://schemas.openxmlformats.org/drawingml/2006/table">
            <a:tbl>
              <a:tblPr/>
              <a:tblGrid>
                <a:gridCol w="2520280"/>
                <a:gridCol w="1944216"/>
                <a:gridCol w="1915970"/>
                <a:gridCol w="2126822"/>
              </a:tblGrid>
              <a:tr h="342673"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zh-TW" altLang="en-US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</a:p>
                  </a:txBody>
                  <a:tcPr marL="8767" marR="8767" marT="876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gridSpan="3">
                  <a:txBody>
                    <a:bodyPr/>
                    <a:lstStyle/>
                    <a:p>
                      <a:pPr algn="r" rtl="0" fontAlgn="b"/>
                      <a:r>
                        <a:rPr lang="zh-TW" altLang="en-US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單位</a:t>
                      </a:r>
                      <a:r>
                        <a:rPr lang="en-US" altLang="zh-TW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:</a:t>
                      </a:r>
                      <a:r>
                        <a:rPr lang="zh-TW" altLang="en-US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新台幣仟元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3758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800" b="0" i="0" u="none" strike="noStrike" baseline="0" dirty="0"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105</a:t>
                      </a:r>
                      <a:r>
                        <a:rPr lang="zh-TW" altLang="en-US" sz="1800" b="0" i="0" u="none" strike="noStrike" baseline="0" dirty="0"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年第</a:t>
                      </a:r>
                      <a:r>
                        <a:rPr lang="en-US" altLang="zh-TW" sz="1800" b="0" i="0" u="none" strike="noStrike" baseline="0" dirty="0"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  <a:r>
                        <a:rPr lang="zh-TW" altLang="en-US" sz="1800" b="0" i="0" u="none" strike="noStrike" baseline="0" dirty="0"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季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800" b="0" i="0" u="none" strike="noStrike" baseline="0" dirty="0"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106</a:t>
                      </a:r>
                      <a:r>
                        <a:rPr lang="zh-TW" altLang="en-US" sz="1800" b="0" i="0" u="none" strike="noStrike" baseline="0" dirty="0"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年第</a:t>
                      </a:r>
                      <a:r>
                        <a:rPr lang="en-US" altLang="zh-TW" sz="1800" b="0" i="0" u="none" strike="noStrike" baseline="0" dirty="0"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  <a:r>
                        <a:rPr lang="zh-TW" altLang="en-US" sz="1800" b="0" i="0" u="none" strike="noStrike" baseline="0" dirty="0"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季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baseline="0" dirty="0" err="1"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YoY</a:t>
                      </a:r>
                      <a:r>
                        <a:rPr lang="en-US" sz="1800" b="0" i="0" u="none" strike="noStrike" baseline="0" dirty="0"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(%)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82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營業收入</a:t>
                      </a:r>
                    </a:p>
                  </a:txBody>
                  <a:tcPr marL="8767" marR="8767" marT="876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108,888</a:t>
                      </a:r>
                      <a:endParaRPr lang="zh-TW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441,502</a:t>
                      </a:r>
                      <a:endParaRPr lang="zh-TW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305.5%</a:t>
                      </a:r>
                      <a:endParaRPr lang="zh-TW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82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營業毛利</a:t>
                      </a:r>
                    </a:p>
                  </a:txBody>
                  <a:tcPr marL="8767" marR="8767" marT="876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38,535</a:t>
                      </a:r>
                      <a:endParaRPr lang="zh-TW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93,216</a:t>
                      </a:r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142.9%</a:t>
                      </a:r>
                      <a:endParaRPr lang="zh-TW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82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毛利率 </a:t>
                      </a:r>
                      <a:r>
                        <a:rPr lang="en-US" altLang="zh-TW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(%)</a:t>
                      </a:r>
                      <a:endParaRPr lang="zh-TW" altLang="en-US" sz="18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35.39%</a:t>
                      </a:r>
                      <a:endParaRPr lang="zh-TW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21.11%</a:t>
                      </a:r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-</a:t>
                      </a:r>
                      <a:endParaRPr lang="zh-TW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82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80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營業費用</a:t>
                      </a:r>
                    </a:p>
                  </a:txBody>
                  <a:tcPr marL="8767" marR="8767" marT="876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16,251</a:t>
                      </a:r>
                      <a:endParaRPr lang="zh-TW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46,695</a:t>
                      </a:r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187.3%</a:t>
                      </a:r>
                      <a:endParaRPr lang="zh-TW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82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80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營業利益</a:t>
                      </a:r>
                    </a:p>
                  </a:txBody>
                  <a:tcPr marL="8767" marR="8767" marT="876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22,284</a:t>
                      </a:r>
                      <a:endParaRPr lang="zh-TW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46,521</a:t>
                      </a:r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108.8%</a:t>
                      </a:r>
                      <a:endParaRPr lang="zh-TW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82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80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業外收入及支出</a:t>
                      </a:r>
                    </a:p>
                  </a:txBody>
                  <a:tcPr marL="8767" marR="8767" marT="876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1,522</a:t>
                      </a:r>
                      <a:endParaRPr lang="zh-TW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(11,452)</a:t>
                      </a:r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(852.4)%</a:t>
                      </a:r>
                      <a:endParaRPr lang="zh-TW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82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80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稅前淨利</a:t>
                      </a:r>
                    </a:p>
                  </a:txBody>
                  <a:tcPr marL="8767" marR="8767" marT="876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23,806</a:t>
                      </a:r>
                      <a:endParaRPr lang="zh-TW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35,069</a:t>
                      </a:r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47.3%</a:t>
                      </a:r>
                      <a:endParaRPr lang="zh-TW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82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稅後淨利</a:t>
                      </a:r>
                      <a:endParaRPr lang="zh-TW" altLang="en-US" sz="18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19,963</a:t>
                      </a:r>
                      <a:endParaRPr lang="zh-TW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20,642</a:t>
                      </a:r>
                      <a:endParaRPr lang="zh-TW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3.40%</a:t>
                      </a:r>
                      <a:endParaRPr lang="zh-TW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82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稅後</a:t>
                      </a:r>
                      <a:r>
                        <a:rPr lang="zh-TW" alt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淨利 </a:t>
                      </a:r>
                      <a:r>
                        <a:rPr lang="en-US" altLang="zh-TW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– </a:t>
                      </a:r>
                      <a:r>
                        <a:rPr lang="zh-TW" alt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本公司業主</a:t>
                      </a:r>
                      <a:endParaRPr lang="zh-TW" altLang="en-US" sz="18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19,963</a:t>
                      </a:r>
                      <a:endParaRPr lang="zh-TW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2,053</a:t>
                      </a:r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(89.7)%</a:t>
                      </a:r>
                      <a:endParaRPr lang="zh-TW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82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80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基本每股盈餘</a:t>
                      </a:r>
                      <a:r>
                        <a:rPr lang="en-US" altLang="zh-TW" sz="180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(</a:t>
                      </a:r>
                      <a:r>
                        <a:rPr lang="zh-TW" altLang="en-US" sz="180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元</a:t>
                      </a:r>
                      <a:r>
                        <a:rPr lang="en-US" altLang="zh-TW" sz="180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)</a:t>
                      </a:r>
                      <a:endParaRPr lang="zh-TW" altLang="en-US" sz="1800" b="1" i="0" u="none" strike="noStrike" baseline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0.91</a:t>
                      </a:r>
                      <a:endParaRPr lang="zh-TW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0.08</a:t>
                      </a:r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　</a:t>
                      </a:r>
                      <a:r>
                        <a:rPr lang="en-US" altLang="zh-TW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-</a:t>
                      </a:r>
                      <a:endParaRPr lang="zh-TW" alt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0782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323528" y="2420888"/>
            <a:ext cx="8568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zh-TW" altLang="en-US" sz="36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長華科技百日計畫</a:t>
            </a:r>
            <a:endParaRPr lang="zh-TW" altLang="en-US" sz="3600" b="1" dirty="0" smtClean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altLang="zh-TW" sz="3600" b="1" dirty="0" smtClean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zh-TW" altLang="en-US" sz="36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組織架構重組</a:t>
            </a:r>
            <a:endParaRPr lang="en-US" altLang="zh-TW" sz="3600" b="1" dirty="0" smtClean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altLang="zh-TW" sz="3600" b="1" dirty="0" smtClean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zh-TW" altLang="en-US" sz="36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資本</a:t>
            </a:r>
            <a:r>
              <a:rPr lang="zh-TW" altLang="en-US" sz="36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支出</a:t>
            </a:r>
            <a:r>
              <a:rPr lang="en-US" altLang="zh-TW" sz="36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– Pre Mold</a:t>
            </a:r>
            <a:r>
              <a:rPr lang="zh-TW" altLang="en-US" sz="36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及</a:t>
            </a:r>
            <a:r>
              <a:rPr lang="en-US" altLang="zh-TW" sz="3600" b="1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QFN</a:t>
            </a:r>
          </a:p>
          <a:p>
            <a:endParaRPr lang="en-US" altLang="zh-TW" sz="3600" b="1" dirty="0" smtClean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429904" y="656775"/>
            <a:ext cx="8229600" cy="1143000"/>
          </a:xfrm>
        </p:spPr>
        <p:txBody>
          <a:bodyPr/>
          <a:lstStyle/>
          <a:p>
            <a:r>
              <a:rPr lang="en-US" altLang="zh-TW" sz="4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2017</a:t>
            </a:r>
            <a:r>
              <a:rPr lang="zh-TW" altLang="en-US" sz="4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年營運規劃</a:t>
            </a:r>
            <a:endParaRPr lang="zh-TW" altLang="en-US" sz="40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024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741917" y="2967335"/>
            <a:ext cx="366016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Thank You</a:t>
            </a:r>
            <a:endParaRPr lang="zh-TW" altLang="en-US" sz="5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95288" y="692150"/>
            <a:ext cx="8229600" cy="784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zh-TW" altLang="en-US" sz="4000" b="1" kern="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大綱</a:t>
            </a:r>
            <a:endParaRPr lang="en-US" altLang="zh-TW" sz="4000" b="1" kern="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403648" y="1628800"/>
            <a:ext cx="5832475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l">
              <a:lnSpc>
                <a:spcPct val="200000"/>
              </a:lnSpc>
              <a:spcBef>
                <a:spcPct val="20000"/>
              </a:spcBef>
              <a:buClr>
                <a:srgbClr val="800000"/>
              </a:buClr>
              <a:defRPr/>
            </a:pPr>
            <a:r>
              <a:rPr lang="zh-TW" altLang="en-US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一、公司簡介</a:t>
            </a:r>
            <a:endParaRPr lang="en-US" altLang="zh-TW" sz="32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514350" indent="-514350" algn="l">
              <a:lnSpc>
                <a:spcPct val="200000"/>
              </a:lnSpc>
              <a:spcBef>
                <a:spcPct val="20000"/>
              </a:spcBef>
              <a:buClr>
                <a:srgbClr val="800000"/>
              </a:buClr>
              <a:defRPr/>
            </a:pPr>
            <a:r>
              <a:rPr lang="zh-TW" altLang="en-US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</a:t>
            </a:r>
            <a:r>
              <a:rPr lang="zh-TW" altLang="en-US" sz="3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zh-TW" altLang="en-US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市場概況</a:t>
            </a:r>
            <a:endParaRPr lang="en-US" altLang="zh-TW" sz="3200" b="1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514350" indent="-514350" algn="l">
              <a:lnSpc>
                <a:spcPct val="200000"/>
              </a:lnSpc>
              <a:spcBef>
                <a:spcPct val="20000"/>
              </a:spcBef>
              <a:buClr>
                <a:srgbClr val="800000"/>
              </a:buClr>
              <a:defRPr/>
            </a:pPr>
            <a:r>
              <a:rPr lang="zh-TW" altLang="en-US" sz="3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三、產品與客戶</a:t>
            </a:r>
            <a:endParaRPr lang="en-US" altLang="zh-TW" sz="3200" b="1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514350" indent="-514350">
              <a:lnSpc>
                <a:spcPct val="200000"/>
              </a:lnSpc>
              <a:spcBef>
                <a:spcPct val="20000"/>
              </a:spcBef>
              <a:buClr>
                <a:srgbClr val="800000"/>
              </a:buClr>
              <a:defRPr/>
            </a:pPr>
            <a:r>
              <a:rPr lang="zh-TW" altLang="en-US" sz="32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四</a:t>
            </a:r>
            <a:r>
              <a:rPr lang="zh-TW" altLang="en-US" sz="3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、營運概況</a:t>
            </a:r>
            <a:endParaRPr lang="en-US" altLang="zh-TW" sz="3200" b="1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800000"/>
              </a:buClr>
              <a:defRPr/>
            </a:pPr>
            <a:endParaRPr lang="en-US" altLang="zh-TW" sz="3200" dirty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68313" y="2636838"/>
            <a:ext cx="8229600" cy="9271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zh-TW" altLang="en-US" sz="4800" b="1" kern="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一、公司簡介</a:t>
            </a:r>
            <a:endParaRPr lang="en-US" altLang="zh-TW" sz="4800" b="1" kern="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97314758"/>
              </p:ext>
            </p:extLst>
          </p:nvPr>
        </p:nvGraphicFramePr>
        <p:xfrm>
          <a:off x="899592" y="1052736"/>
          <a:ext cx="7488832" cy="4968551"/>
        </p:xfrm>
        <a:graphic>
          <a:graphicData uri="http://schemas.openxmlformats.org/drawingml/2006/table">
            <a:tbl>
              <a:tblPr>
                <a:effectLst/>
                <a:tableStyleId>{C4B1156A-380E-4F78-BDF5-A606A8083BF9}</a:tableStyleId>
              </a:tblPr>
              <a:tblGrid>
                <a:gridCol w="2264066"/>
                <a:gridCol w="5224766"/>
              </a:tblGrid>
              <a:tr h="709793"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b="1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設立日期</a:t>
                      </a:r>
                      <a:endParaRPr lang="zh-TW" altLang="en-US" sz="20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2009</a:t>
                      </a:r>
                      <a:r>
                        <a:rPr lang="zh-TW" altLang="en-US" sz="20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en-US" altLang="zh-TW" sz="20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12</a:t>
                      </a:r>
                      <a:r>
                        <a:rPr lang="zh-TW" altLang="en-US" sz="20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lang="en-US" altLang="zh-TW" sz="20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24</a:t>
                      </a:r>
                      <a:r>
                        <a:rPr lang="zh-TW" altLang="en-US" sz="20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</a:t>
                      </a:r>
                      <a:endParaRPr lang="zh-TW" altLang="en-US" sz="2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9793"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b="1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董事長</a:t>
                      </a:r>
                      <a:endParaRPr lang="en-US" altLang="zh-TW" sz="2000" b="1" dirty="0" smtClean="0"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黃嘉能</a:t>
                      </a:r>
                      <a:endParaRPr lang="zh-TW" altLang="en-US" sz="2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9793"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b="1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總經理</a:t>
                      </a:r>
                      <a:endParaRPr lang="zh-TW" altLang="en-US" sz="20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洪全成</a:t>
                      </a:r>
                      <a:endParaRPr lang="zh-TW" altLang="en-US" sz="2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9793"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b="1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實收資本額 </a:t>
                      </a:r>
                      <a:endParaRPr lang="zh-TW" altLang="en-US" sz="20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新台幣</a:t>
                      </a:r>
                      <a:r>
                        <a:rPr lang="en-US" altLang="zh-TW" sz="20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3.01</a:t>
                      </a:r>
                      <a:r>
                        <a:rPr lang="zh-TW" altLang="en-US" sz="20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億元</a:t>
                      </a:r>
                      <a:endParaRPr lang="zh-TW" altLang="en-US" sz="2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9793"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b="1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員工人數</a:t>
                      </a:r>
                      <a:endParaRPr lang="zh-TW" altLang="en-US" sz="20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1,927</a:t>
                      </a:r>
                      <a:r>
                        <a:rPr lang="zh-TW" altLang="en-US" sz="20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人 </a:t>
                      </a:r>
                      <a:r>
                        <a:rPr lang="en-US" altLang="zh-TW" sz="14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(2017.03.31)</a:t>
                      </a: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9793"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b="1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主要產品</a:t>
                      </a:r>
                      <a:endParaRPr lang="en-US" altLang="zh-TW" sz="2000" b="1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Pre-Mold</a:t>
                      </a:r>
                      <a:r>
                        <a:rPr lang="zh-TW" altLang="en-US" sz="2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2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Metal Substrate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9793"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b="1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總公司</a:t>
                      </a:r>
                      <a:r>
                        <a:rPr lang="en-US" altLang="zh-TW" sz="2000" b="1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zh-TW" altLang="en-US" sz="2000" b="1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工廠</a:t>
                      </a:r>
                      <a:endParaRPr lang="zh-TW" altLang="en-US" sz="20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高雄市楠梓加工出口區</a:t>
                      </a:r>
                      <a:endParaRPr lang="zh-TW" altLang="en-US" sz="2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 bwMode="auto">
          <a:xfrm>
            <a:off x="3192827" y="2270125"/>
            <a:ext cx="3200036" cy="601663"/>
          </a:xfrm>
          <a:prstGeom prst="rect">
            <a:avLst/>
          </a:prstGeom>
          <a:solidFill>
            <a:srgbClr val="AAE2CA">
              <a:lumMod val="60000"/>
              <a:lumOff val="40000"/>
            </a:srgbClr>
          </a:solidFill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kern="0" dirty="0">
                <a:solidFill>
                  <a:sysClr val="windowText" lastClr="000000"/>
                </a:solidFill>
                <a:latin typeface="微軟正黑體" pitchFamily="34" charset="-120"/>
              </a:rPr>
              <a:t>長華科技</a:t>
            </a:r>
            <a:endParaRPr kumimoji="0" lang="zh-TW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2870837" y="3417858"/>
            <a:ext cx="4419600" cy="603250"/>
          </a:xfrm>
          <a:prstGeom prst="rect">
            <a:avLst/>
          </a:prstGeom>
          <a:solidFill>
            <a:srgbClr val="AAE2CA">
              <a:lumMod val="60000"/>
              <a:lumOff val="40000"/>
            </a:srgbClr>
          </a:solidFill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新加坡商 </a:t>
            </a:r>
            <a:r>
              <a:rPr kumimoji="0" lang="en-US" altLang="zh-TW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SHAP</a:t>
            </a:r>
            <a:endParaRPr kumimoji="0" lang="zh-TW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539750" y="4933950"/>
            <a:ext cx="1225550" cy="878851"/>
          </a:xfrm>
          <a:prstGeom prst="rect">
            <a:avLst/>
          </a:prstGeom>
          <a:solidFill>
            <a:srgbClr val="AAE2CA">
              <a:lumMod val="60000"/>
              <a:lumOff val="40000"/>
            </a:srgbClr>
          </a:solidFill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kern="0" dirty="0">
                <a:solidFill>
                  <a:sysClr val="windowText" lastClr="000000"/>
                </a:solidFill>
                <a:latin typeface="微軟正黑體" pitchFamily="34" charset="-120"/>
              </a:rPr>
              <a:t>台灣住</a:t>
            </a:r>
            <a:r>
              <a:rPr kumimoji="0" lang="zh-TW" altLang="en-US" kern="0" dirty="0" smtClean="0">
                <a:solidFill>
                  <a:sysClr val="windowText" lastClr="000000"/>
                </a:solidFill>
                <a:latin typeface="微軟正黑體" pitchFamily="34" charset="-120"/>
              </a:rPr>
              <a:t>礦</a:t>
            </a:r>
            <a:endParaRPr kumimoji="0" lang="zh-TW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11" name="直線接點 185"/>
          <p:cNvCxnSpPr>
            <a:cxnSpLocks noChangeShapeType="1"/>
          </p:cNvCxnSpPr>
          <p:nvPr/>
        </p:nvCxnSpPr>
        <p:spPr bwMode="auto">
          <a:xfrm>
            <a:off x="4477960" y="1595129"/>
            <a:ext cx="0" cy="647700"/>
          </a:xfrm>
          <a:prstGeom prst="line">
            <a:avLst/>
          </a:prstGeom>
          <a:noFill/>
          <a:ln w="2857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" name="直線接點 186"/>
          <p:cNvCxnSpPr>
            <a:cxnSpLocks noChangeShapeType="1"/>
          </p:cNvCxnSpPr>
          <p:nvPr/>
        </p:nvCxnSpPr>
        <p:spPr bwMode="auto">
          <a:xfrm flipH="1">
            <a:off x="4300538" y="2859088"/>
            <a:ext cx="1" cy="546100"/>
          </a:xfrm>
          <a:prstGeom prst="line">
            <a:avLst/>
          </a:prstGeom>
          <a:noFill/>
          <a:ln w="2857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3" name="直線接點 187"/>
          <p:cNvCxnSpPr>
            <a:cxnSpLocks noChangeShapeType="1"/>
          </p:cNvCxnSpPr>
          <p:nvPr/>
        </p:nvCxnSpPr>
        <p:spPr bwMode="auto">
          <a:xfrm>
            <a:off x="1022350" y="2563813"/>
            <a:ext cx="0" cy="2301875"/>
          </a:xfrm>
          <a:prstGeom prst="line">
            <a:avLst/>
          </a:prstGeom>
          <a:noFill/>
          <a:ln w="2857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" name="直線接點 188"/>
          <p:cNvCxnSpPr>
            <a:cxnSpLocks noChangeShapeType="1"/>
          </p:cNvCxnSpPr>
          <p:nvPr/>
        </p:nvCxnSpPr>
        <p:spPr bwMode="auto">
          <a:xfrm>
            <a:off x="7273925" y="4497388"/>
            <a:ext cx="0" cy="504825"/>
          </a:xfrm>
          <a:prstGeom prst="line">
            <a:avLst/>
          </a:prstGeom>
          <a:noFill/>
          <a:ln w="2857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" name="直線接點 190"/>
          <p:cNvCxnSpPr>
            <a:cxnSpLocks noChangeShapeType="1"/>
          </p:cNvCxnSpPr>
          <p:nvPr/>
        </p:nvCxnSpPr>
        <p:spPr bwMode="auto">
          <a:xfrm flipV="1">
            <a:off x="1200150" y="4516438"/>
            <a:ext cx="6081713" cy="12700"/>
          </a:xfrm>
          <a:prstGeom prst="line">
            <a:avLst/>
          </a:prstGeom>
          <a:noFill/>
          <a:ln w="2857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6" name="Text Box 82"/>
          <p:cNvSpPr txBox="1">
            <a:spLocks noChangeArrowheads="1"/>
          </p:cNvSpPr>
          <p:nvPr/>
        </p:nvSpPr>
        <p:spPr bwMode="auto">
          <a:xfrm>
            <a:off x="6882985" y="3016250"/>
            <a:ext cx="1006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>
              <a:defRPr sz="10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TW" sz="1800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40%</a:t>
            </a:r>
          </a:p>
        </p:txBody>
      </p:sp>
      <p:sp>
        <p:nvSpPr>
          <p:cNvPr id="17" name="Text Box 82"/>
          <p:cNvSpPr txBox="1">
            <a:spLocks noChangeArrowheads="1"/>
          </p:cNvSpPr>
          <p:nvPr/>
        </p:nvSpPr>
        <p:spPr bwMode="auto">
          <a:xfrm>
            <a:off x="4357574" y="1831737"/>
            <a:ext cx="1008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>
              <a:defRPr sz="10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TW" sz="1800" dirty="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46%</a:t>
            </a:r>
            <a:endParaRPr lang="en-US" altLang="zh-TW" sz="1800" dirty="0">
              <a:solidFill>
                <a:srgbClr val="000000"/>
              </a:solidFill>
              <a:ea typeface="標楷體" pitchFamily="65" charset="-120"/>
              <a:cs typeface="Times New Roman" pitchFamily="18" charset="0"/>
            </a:endParaRPr>
          </a:p>
        </p:txBody>
      </p:sp>
      <p:cxnSp>
        <p:nvCxnSpPr>
          <p:cNvPr id="18" name="直線接點 205"/>
          <p:cNvCxnSpPr>
            <a:cxnSpLocks noChangeShapeType="1"/>
            <a:stCxn id="36" idx="3"/>
          </p:cNvCxnSpPr>
          <p:nvPr/>
        </p:nvCxnSpPr>
        <p:spPr bwMode="auto">
          <a:xfrm>
            <a:off x="5857081" y="1352550"/>
            <a:ext cx="2818607" cy="0"/>
          </a:xfrm>
          <a:prstGeom prst="line">
            <a:avLst/>
          </a:prstGeom>
          <a:noFill/>
          <a:ln w="2857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9" name="Text Box 82"/>
          <p:cNvSpPr txBox="1">
            <a:spLocks noChangeArrowheads="1"/>
          </p:cNvSpPr>
          <p:nvPr/>
        </p:nvSpPr>
        <p:spPr bwMode="auto">
          <a:xfrm>
            <a:off x="4159250" y="2969927"/>
            <a:ext cx="1006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>
              <a:defRPr sz="10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TW" sz="1800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60%</a:t>
            </a:r>
          </a:p>
        </p:txBody>
      </p:sp>
      <p:sp>
        <p:nvSpPr>
          <p:cNvPr id="20" name="Text Box 82"/>
          <p:cNvSpPr txBox="1">
            <a:spLocks noChangeArrowheads="1"/>
          </p:cNvSpPr>
          <p:nvPr/>
        </p:nvSpPr>
        <p:spPr bwMode="auto">
          <a:xfrm>
            <a:off x="5494338" y="4611688"/>
            <a:ext cx="1006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>
              <a:defRPr sz="10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TW" sz="180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70%</a:t>
            </a:r>
          </a:p>
        </p:txBody>
      </p:sp>
      <p:sp>
        <p:nvSpPr>
          <p:cNvPr id="21" name="Text Box 82"/>
          <p:cNvSpPr txBox="1">
            <a:spLocks noChangeArrowheads="1"/>
          </p:cNvSpPr>
          <p:nvPr/>
        </p:nvSpPr>
        <p:spPr bwMode="auto">
          <a:xfrm>
            <a:off x="1201738" y="4564063"/>
            <a:ext cx="1006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>
              <a:defRPr sz="10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TW" sz="180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70%</a:t>
            </a:r>
          </a:p>
        </p:txBody>
      </p:sp>
      <p:sp>
        <p:nvSpPr>
          <p:cNvPr id="22" name="Text Box 82"/>
          <p:cNvSpPr txBox="1">
            <a:spLocks noChangeArrowheads="1"/>
          </p:cNvSpPr>
          <p:nvPr/>
        </p:nvSpPr>
        <p:spPr bwMode="auto">
          <a:xfrm>
            <a:off x="7053263" y="4635500"/>
            <a:ext cx="1008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>
              <a:defRPr sz="10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TW" sz="180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70%</a:t>
            </a:r>
          </a:p>
        </p:txBody>
      </p:sp>
      <p:sp>
        <p:nvSpPr>
          <p:cNvPr id="23" name="Text Box 82"/>
          <p:cNvSpPr txBox="1">
            <a:spLocks noChangeArrowheads="1"/>
          </p:cNvSpPr>
          <p:nvPr/>
        </p:nvSpPr>
        <p:spPr bwMode="auto">
          <a:xfrm>
            <a:off x="2528888" y="4603750"/>
            <a:ext cx="1008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>
              <a:defRPr sz="10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TW" sz="180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100%</a:t>
            </a:r>
          </a:p>
        </p:txBody>
      </p:sp>
      <p:cxnSp>
        <p:nvCxnSpPr>
          <p:cNvPr id="24" name="直線接點 188"/>
          <p:cNvCxnSpPr>
            <a:cxnSpLocks noChangeShapeType="1"/>
          </p:cNvCxnSpPr>
          <p:nvPr/>
        </p:nvCxnSpPr>
        <p:spPr bwMode="auto">
          <a:xfrm>
            <a:off x="1201738" y="4522788"/>
            <a:ext cx="0" cy="398462"/>
          </a:xfrm>
          <a:prstGeom prst="line">
            <a:avLst/>
          </a:prstGeom>
          <a:noFill/>
          <a:ln w="2857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5" name="直線接點 188"/>
          <p:cNvCxnSpPr>
            <a:cxnSpLocks noChangeShapeType="1"/>
          </p:cNvCxnSpPr>
          <p:nvPr/>
        </p:nvCxnSpPr>
        <p:spPr bwMode="auto">
          <a:xfrm flipH="1">
            <a:off x="4295775" y="3995738"/>
            <a:ext cx="4763" cy="966787"/>
          </a:xfrm>
          <a:prstGeom prst="line">
            <a:avLst/>
          </a:prstGeom>
          <a:noFill/>
          <a:ln w="2857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" name="直線接點 188"/>
          <p:cNvCxnSpPr>
            <a:cxnSpLocks noChangeShapeType="1"/>
          </p:cNvCxnSpPr>
          <p:nvPr/>
        </p:nvCxnSpPr>
        <p:spPr bwMode="auto">
          <a:xfrm>
            <a:off x="5722938" y="4516438"/>
            <a:ext cx="0" cy="504825"/>
          </a:xfrm>
          <a:prstGeom prst="line">
            <a:avLst/>
          </a:prstGeom>
          <a:noFill/>
          <a:ln w="2857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7" name="直線接點 188"/>
          <p:cNvCxnSpPr>
            <a:cxnSpLocks noChangeShapeType="1"/>
          </p:cNvCxnSpPr>
          <p:nvPr/>
        </p:nvCxnSpPr>
        <p:spPr bwMode="auto">
          <a:xfrm>
            <a:off x="2671763" y="4541838"/>
            <a:ext cx="0" cy="433387"/>
          </a:xfrm>
          <a:prstGeom prst="line">
            <a:avLst/>
          </a:prstGeom>
          <a:noFill/>
          <a:ln w="2857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8" name="Text Box 82"/>
          <p:cNvSpPr txBox="1">
            <a:spLocks noChangeArrowheads="1"/>
          </p:cNvSpPr>
          <p:nvPr/>
        </p:nvSpPr>
        <p:spPr bwMode="auto">
          <a:xfrm>
            <a:off x="4159250" y="4592638"/>
            <a:ext cx="10080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>
              <a:defRPr sz="10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TW" sz="180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100%</a:t>
            </a:r>
          </a:p>
        </p:txBody>
      </p:sp>
      <p:cxnSp>
        <p:nvCxnSpPr>
          <p:cNvPr id="29" name="直線接點 190"/>
          <p:cNvCxnSpPr>
            <a:cxnSpLocks noChangeShapeType="1"/>
          </p:cNvCxnSpPr>
          <p:nvPr/>
        </p:nvCxnSpPr>
        <p:spPr bwMode="auto">
          <a:xfrm flipV="1">
            <a:off x="1022350" y="2566988"/>
            <a:ext cx="2152650" cy="7937"/>
          </a:xfrm>
          <a:prstGeom prst="line">
            <a:avLst/>
          </a:prstGeom>
          <a:noFill/>
          <a:ln w="2857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" name="直線接點 184"/>
          <p:cNvCxnSpPr>
            <a:cxnSpLocks noChangeShapeType="1"/>
          </p:cNvCxnSpPr>
          <p:nvPr/>
        </p:nvCxnSpPr>
        <p:spPr bwMode="auto">
          <a:xfrm>
            <a:off x="8694738" y="1333500"/>
            <a:ext cx="0" cy="5005388"/>
          </a:xfrm>
          <a:prstGeom prst="line">
            <a:avLst/>
          </a:prstGeom>
          <a:noFill/>
          <a:ln w="2857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1" name="直線接點 190"/>
          <p:cNvCxnSpPr>
            <a:cxnSpLocks noChangeShapeType="1"/>
          </p:cNvCxnSpPr>
          <p:nvPr/>
        </p:nvCxnSpPr>
        <p:spPr bwMode="auto">
          <a:xfrm flipV="1">
            <a:off x="5722938" y="6338888"/>
            <a:ext cx="2986087" cy="12700"/>
          </a:xfrm>
          <a:prstGeom prst="line">
            <a:avLst/>
          </a:prstGeom>
          <a:noFill/>
          <a:ln w="2857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2" name="直線接點 188"/>
          <p:cNvCxnSpPr>
            <a:cxnSpLocks noChangeShapeType="1"/>
          </p:cNvCxnSpPr>
          <p:nvPr/>
        </p:nvCxnSpPr>
        <p:spPr bwMode="auto">
          <a:xfrm flipH="1" flipV="1">
            <a:off x="7270750" y="5846763"/>
            <a:ext cx="3175" cy="501650"/>
          </a:xfrm>
          <a:prstGeom prst="line">
            <a:avLst/>
          </a:prstGeom>
          <a:noFill/>
          <a:ln w="2857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3" name="直線接點 188"/>
          <p:cNvCxnSpPr>
            <a:cxnSpLocks noChangeShapeType="1"/>
          </p:cNvCxnSpPr>
          <p:nvPr/>
        </p:nvCxnSpPr>
        <p:spPr bwMode="auto">
          <a:xfrm flipH="1" flipV="1">
            <a:off x="5737225" y="5848350"/>
            <a:ext cx="4763" cy="501650"/>
          </a:xfrm>
          <a:prstGeom prst="line">
            <a:avLst/>
          </a:prstGeom>
          <a:noFill/>
          <a:ln w="2857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4" name="Text Box 82"/>
          <p:cNvSpPr txBox="1">
            <a:spLocks noChangeArrowheads="1"/>
          </p:cNvSpPr>
          <p:nvPr/>
        </p:nvSpPr>
        <p:spPr bwMode="auto">
          <a:xfrm>
            <a:off x="7119938" y="5942013"/>
            <a:ext cx="1008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>
              <a:defRPr sz="10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TW" sz="1800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30%</a:t>
            </a:r>
          </a:p>
        </p:txBody>
      </p:sp>
      <p:sp>
        <p:nvSpPr>
          <p:cNvPr id="35" name="Text Box 82"/>
          <p:cNvSpPr txBox="1">
            <a:spLocks noChangeArrowheads="1"/>
          </p:cNvSpPr>
          <p:nvPr/>
        </p:nvSpPr>
        <p:spPr bwMode="auto">
          <a:xfrm>
            <a:off x="5564188" y="5975350"/>
            <a:ext cx="1008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>
              <a:defRPr sz="10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TW" sz="180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30%</a:t>
            </a:r>
          </a:p>
        </p:txBody>
      </p:sp>
      <p:sp>
        <p:nvSpPr>
          <p:cNvPr id="36" name="矩形 35"/>
          <p:cNvSpPr/>
          <p:nvPr/>
        </p:nvSpPr>
        <p:spPr bwMode="auto">
          <a:xfrm>
            <a:off x="3467893" y="1095375"/>
            <a:ext cx="2389188" cy="514350"/>
          </a:xfrm>
          <a:prstGeom prst="rect">
            <a:avLst/>
          </a:prstGeom>
          <a:solidFill>
            <a:srgbClr val="AAE2CA">
              <a:lumMod val="60000"/>
              <a:lumOff val="40000"/>
            </a:srgbClr>
          </a:solidFill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kern="0" dirty="0">
                <a:solidFill>
                  <a:sysClr val="windowText" lastClr="000000"/>
                </a:solidFill>
                <a:latin typeface="微軟正黑體" pitchFamily="34" charset="-120"/>
              </a:rPr>
              <a:t>長華電材</a:t>
            </a:r>
            <a:endParaRPr kumimoji="0" lang="zh-TW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2111375" y="4969683"/>
            <a:ext cx="1225550" cy="849313"/>
          </a:xfrm>
          <a:prstGeom prst="rect">
            <a:avLst/>
          </a:prstGeom>
          <a:solidFill>
            <a:srgbClr val="AAE2CA">
              <a:lumMod val="60000"/>
              <a:lumOff val="40000"/>
            </a:srgbClr>
          </a:solidFill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kern="0" dirty="0" smtClean="0">
                <a:solidFill>
                  <a:sysClr val="windowText" lastClr="000000"/>
                </a:solidFill>
                <a:latin typeface="微軟正黑體" pitchFamily="34" charset="-120"/>
              </a:rPr>
              <a:t>蘇州住礦</a:t>
            </a:r>
            <a:endParaRPr kumimoji="0" lang="zh-TW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3683000" y="4963488"/>
            <a:ext cx="1225550" cy="849313"/>
          </a:xfrm>
          <a:prstGeom prst="rect">
            <a:avLst/>
          </a:prstGeom>
          <a:solidFill>
            <a:srgbClr val="AAE2CA">
              <a:lumMod val="60000"/>
              <a:lumOff val="40000"/>
            </a:srgbClr>
          </a:solidFill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kern="0" dirty="0" smtClean="0">
                <a:solidFill>
                  <a:sysClr val="windowText" lastClr="000000"/>
                </a:solidFill>
                <a:latin typeface="微軟正黑體" pitchFamily="34" charset="-120"/>
              </a:rPr>
              <a:t>馬來西亞</a:t>
            </a:r>
            <a:endParaRPr kumimoji="0" lang="en-US" altLang="zh-TW" kern="0" dirty="0" smtClean="0">
              <a:solidFill>
                <a:sysClr val="windowText" lastClr="000000"/>
              </a:solidFill>
              <a:latin typeface="微軟正黑體" pitchFamily="34" charset="-12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kern="0" dirty="0" smtClean="0">
                <a:solidFill>
                  <a:sysClr val="windowText" lastClr="000000"/>
                </a:solidFill>
                <a:latin typeface="微軟正黑體" pitchFamily="34" charset="-120"/>
              </a:rPr>
              <a:t>住礦</a:t>
            </a:r>
            <a:endParaRPr kumimoji="0" lang="zh-TW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9" name="矩形 38"/>
          <p:cNvSpPr/>
          <p:nvPr/>
        </p:nvSpPr>
        <p:spPr bwMode="auto">
          <a:xfrm>
            <a:off x="5167313" y="5005388"/>
            <a:ext cx="1225550" cy="849313"/>
          </a:xfrm>
          <a:prstGeom prst="rect">
            <a:avLst/>
          </a:prstGeom>
          <a:solidFill>
            <a:srgbClr val="AAE2CA">
              <a:lumMod val="60000"/>
              <a:lumOff val="40000"/>
            </a:srgbClr>
          </a:solidFill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kern="0" dirty="0">
                <a:solidFill>
                  <a:sysClr val="windowText" lastClr="000000"/>
                </a:solidFill>
                <a:latin typeface="微軟正黑體" pitchFamily="34" charset="-120"/>
              </a:rPr>
              <a:t>成都</a:t>
            </a:r>
            <a:r>
              <a:rPr kumimoji="0" lang="zh-TW" altLang="en-US" kern="0" dirty="0" smtClean="0">
                <a:solidFill>
                  <a:sysClr val="windowText" lastClr="000000"/>
                </a:solidFill>
                <a:latin typeface="微軟正黑體" pitchFamily="34" charset="-120"/>
              </a:rPr>
              <a:t>住礦</a:t>
            </a:r>
            <a:endParaRPr kumimoji="0" lang="en-US" altLang="zh-TW" kern="0" dirty="0" smtClean="0">
              <a:solidFill>
                <a:sysClr val="windowText" lastClr="000000"/>
              </a:solidFill>
              <a:latin typeface="微軟正黑體" pitchFamily="34" charset="-12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電子</a:t>
            </a:r>
            <a:endParaRPr kumimoji="0" lang="zh-TW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6669088" y="5005388"/>
            <a:ext cx="1225550" cy="849313"/>
          </a:xfrm>
          <a:prstGeom prst="rect">
            <a:avLst/>
          </a:prstGeom>
          <a:solidFill>
            <a:srgbClr val="AAE2CA">
              <a:lumMod val="60000"/>
              <a:lumOff val="40000"/>
            </a:srgbClr>
          </a:solidFill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成都住礦</a:t>
            </a:r>
            <a:endParaRPr kumimoji="0" lang="en-US" altLang="zh-TW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精密</a:t>
            </a:r>
            <a:endParaRPr kumimoji="0" lang="zh-TW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1" name="Text Box 82"/>
          <p:cNvSpPr txBox="1">
            <a:spLocks noChangeArrowheads="1"/>
          </p:cNvSpPr>
          <p:nvPr/>
        </p:nvSpPr>
        <p:spPr bwMode="auto">
          <a:xfrm>
            <a:off x="255068" y="4497388"/>
            <a:ext cx="1008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>
              <a:defRPr sz="10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TW" sz="1800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30%</a:t>
            </a:r>
          </a:p>
        </p:txBody>
      </p:sp>
      <p:cxnSp>
        <p:nvCxnSpPr>
          <p:cNvPr id="42" name="直線接點 184"/>
          <p:cNvCxnSpPr>
            <a:cxnSpLocks noChangeShapeType="1"/>
          </p:cNvCxnSpPr>
          <p:nvPr/>
        </p:nvCxnSpPr>
        <p:spPr bwMode="auto">
          <a:xfrm>
            <a:off x="7040694" y="1347788"/>
            <a:ext cx="0" cy="2057400"/>
          </a:xfrm>
          <a:prstGeom prst="line">
            <a:avLst/>
          </a:prstGeom>
          <a:noFill/>
          <a:ln w="2857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3" name="標題 1"/>
          <p:cNvSpPr txBox="1">
            <a:spLocks/>
          </p:cNvSpPr>
          <p:nvPr/>
        </p:nvSpPr>
        <p:spPr>
          <a:xfrm>
            <a:off x="230297" y="744302"/>
            <a:ext cx="8445624" cy="86409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rgbClr val="0B58A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rgbClr val="0B58A6"/>
                </a:solidFill>
                <a:latin typeface="Arial Black" pitchFamily="34" charset="0"/>
                <a:ea typeface="微軟正黑體" pitchFamily="34" charset="-120"/>
                <a:cs typeface="新細明體" pitchFamily="18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rgbClr val="0B58A6"/>
                </a:solidFill>
                <a:latin typeface="Arial Black" pitchFamily="34" charset="0"/>
                <a:ea typeface="微軟正黑體" pitchFamily="34" charset="-120"/>
                <a:cs typeface="新細明體" pitchFamily="18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rgbClr val="0B58A6"/>
                </a:solidFill>
                <a:latin typeface="Arial Black" pitchFamily="34" charset="0"/>
                <a:ea typeface="微軟正黑體" pitchFamily="34" charset="-120"/>
                <a:cs typeface="新細明體" pitchFamily="18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rgbClr val="0B58A6"/>
                </a:solidFill>
                <a:latin typeface="Arial Black" pitchFamily="34" charset="0"/>
                <a:ea typeface="微軟正黑體" pitchFamily="34" charset="-120"/>
                <a:cs typeface="新細明體" pitchFamily="18" charset="-12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rgbClr val="0B58A6"/>
                </a:solidFill>
                <a:latin typeface="Arial Black" pitchFamily="34" charset="0"/>
                <a:ea typeface="微軟正黑體" pitchFamily="34" charset="-120"/>
                <a:cs typeface="新細明體" pitchFamily="18" charset="-12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rgbClr val="0B58A6"/>
                </a:solidFill>
                <a:latin typeface="Arial Black" pitchFamily="34" charset="0"/>
                <a:ea typeface="微軟正黑體" pitchFamily="34" charset="-120"/>
                <a:cs typeface="新細明體" pitchFamily="18" charset="-12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rgbClr val="0B58A6"/>
                </a:solidFill>
                <a:latin typeface="Arial Black" pitchFamily="34" charset="0"/>
                <a:ea typeface="微軟正黑體" pitchFamily="34" charset="-120"/>
                <a:cs typeface="新細明體" pitchFamily="18" charset="-12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rgbClr val="0B58A6"/>
                </a:solidFill>
                <a:latin typeface="Arial Black" pitchFamily="34" charset="0"/>
                <a:ea typeface="微軟正黑體" pitchFamily="34" charset="-120"/>
                <a:cs typeface="新細明體" pitchFamily="18" charset="-120"/>
              </a:defRPr>
            </a:lvl9pPr>
          </a:lstStyle>
          <a:p>
            <a:r>
              <a:rPr lang="zh-TW" altLang="en-US" sz="4000" dirty="0" smtClean="0">
                <a:solidFill>
                  <a:schemeClr val="tx1"/>
                </a:solidFill>
              </a:rPr>
              <a:t>轉投資架構</a:t>
            </a:r>
          </a:p>
        </p:txBody>
      </p:sp>
      <p:sp>
        <p:nvSpPr>
          <p:cNvPr id="44" name="矩形 43"/>
          <p:cNvSpPr/>
          <p:nvPr/>
        </p:nvSpPr>
        <p:spPr bwMode="auto">
          <a:xfrm>
            <a:off x="1364157" y="3383667"/>
            <a:ext cx="1225550" cy="612071"/>
          </a:xfrm>
          <a:prstGeom prst="rect">
            <a:avLst/>
          </a:prstGeom>
          <a:solidFill>
            <a:srgbClr val="AAE2CA">
              <a:lumMod val="60000"/>
              <a:lumOff val="40000"/>
            </a:srgbClr>
          </a:solidFill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kern="0" noProof="0" dirty="0">
                <a:solidFill>
                  <a:sysClr val="windowText" lastClr="000000"/>
                </a:solidFill>
                <a:latin typeface="微軟正黑體" pitchFamily="34" charset="-120"/>
              </a:rPr>
              <a:t>長科上海</a:t>
            </a:r>
            <a:endParaRPr kumimoji="0" lang="zh-TW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45" name="直線接點 188"/>
          <p:cNvCxnSpPr>
            <a:cxnSpLocks noChangeShapeType="1"/>
          </p:cNvCxnSpPr>
          <p:nvPr/>
        </p:nvCxnSpPr>
        <p:spPr bwMode="auto">
          <a:xfrm>
            <a:off x="2001982" y="2582863"/>
            <a:ext cx="0" cy="774129"/>
          </a:xfrm>
          <a:prstGeom prst="line">
            <a:avLst/>
          </a:prstGeom>
          <a:noFill/>
          <a:ln w="2857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8" name="Text Box 82"/>
          <p:cNvSpPr txBox="1">
            <a:spLocks noChangeArrowheads="1"/>
          </p:cNvSpPr>
          <p:nvPr/>
        </p:nvSpPr>
        <p:spPr bwMode="auto">
          <a:xfrm>
            <a:off x="1864362" y="2969927"/>
            <a:ext cx="1006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>
              <a:defRPr sz="10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>
              <a:defRPr sz="10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TW" sz="1800" dirty="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100</a:t>
            </a:r>
            <a:r>
              <a:rPr lang="en-US" altLang="zh-TW" sz="1800" dirty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xmlns="" val="126257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標題 1"/>
          <p:cNvSpPr txBox="1">
            <a:spLocks/>
          </p:cNvSpPr>
          <p:nvPr/>
        </p:nvSpPr>
        <p:spPr>
          <a:xfrm>
            <a:off x="290077" y="744302"/>
            <a:ext cx="8445624" cy="86409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rgbClr val="0B58A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rgbClr val="0B58A6"/>
                </a:solidFill>
                <a:latin typeface="Arial Black" pitchFamily="34" charset="0"/>
                <a:ea typeface="微軟正黑體" pitchFamily="34" charset="-120"/>
                <a:cs typeface="新細明體" pitchFamily="18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rgbClr val="0B58A6"/>
                </a:solidFill>
                <a:latin typeface="Arial Black" pitchFamily="34" charset="0"/>
                <a:ea typeface="微軟正黑體" pitchFamily="34" charset="-120"/>
                <a:cs typeface="新細明體" pitchFamily="18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rgbClr val="0B58A6"/>
                </a:solidFill>
                <a:latin typeface="Arial Black" pitchFamily="34" charset="0"/>
                <a:ea typeface="微軟正黑體" pitchFamily="34" charset="-120"/>
                <a:cs typeface="新細明體" pitchFamily="18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rgbClr val="0B58A6"/>
                </a:solidFill>
                <a:latin typeface="Arial Black" pitchFamily="34" charset="0"/>
                <a:ea typeface="微軟正黑體" pitchFamily="34" charset="-120"/>
                <a:cs typeface="新細明體" pitchFamily="18" charset="-12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rgbClr val="0B58A6"/>
                </a:solidFill>
                <a:latin typeface="Arial Black" pitchFamily="34" charset="0"/>
                <a:ea typeface="微軟正黑體" pitchFamily="34" charset="-120"/>
                <a:cs typeface="新細明體" pitchFamily="18" charset="-12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rgbClr val="0B58A6"/>
                </a:solidFill>
                <a:latin typeface="Arial Black" pitchFamily="34" charset="0"/>
                <a:ea typeface="微軟正黑體" pitchFamily="34" charset="-120"/>
                <a:cs typeface="新細明體" pitchFamily="18" charset="-12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rgbClr val="0B58A6"/>
                </a:solidFill>
                <a:latin typeface="Arial Black" pitchFamily="34" charset="0"/>
                <a:ea typeface="微軟正黑體" pitchFamily="34" charset="-120"/>
                <a:cs typeface="新細明體" pitchFamily="18" charset="-12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rgbClr val="0B58A6"/>
                </a:solidFill>
                <a:latin typeface="Arial Black" pitchFamily="34" charset="0"/>
                <a:ea typeface="微軟正黑體" pitchFamily="34" charset="-120"/>
                <a:cs typeface="新細明體" pitchFamily="18" charset="-120"/>
              </a:defRPr>
            </a:lvl9pPr>
          </a:lstStyle>
          <a:p>
            <a:r>
              <a:rPr lang="zh-TW" altLang="en-US" sz="4000" dirty="0">
                <a:solidFill>
                  <a:srgbClr val="000000"/>
                </a:solidFill>
              </a:rPr>
              <a:t>工廠據點</a:t>
            </a:r>
            <a:endParaRPr lang="zh-TW" altLang="en-US" sz="4000" dirty="0" smtClean="0">
              <a:solidFill>
                <a:srgbClr val="000000"/>
              </a:solidFill>
            </a:endParaRPr>
          </a:p>
        </p:txBody>
      </p:sp>
      <p:pic>
        <p:nvPicPr>
          <p:cNvPr id="44" name="Picture 2" descr="世界地圖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2938" y="1326935"/>
            <a:ext cx="8132763" cy="547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46" name="群組 4"/>
          <p:cNvGrpSpPr>
            <a:grpSpLocks/>
          </p:cNvGrpSpPr>
          <p:nvPr/>
        </p:nvGrpSpPr>
        <p:grpSpPr bwMode="auto">
          <a:xfrm>
            <a:off x="2817053" y="5702092"/>
            <a:ext cx="2619043" cy="653157"/>
            <a:chOff x="847137" y="5653863"/>
            <a:chExt cx="2619305" cy="653578"/>
          </a:xfrm>
        </p:grpSpPr>
        <p:sp>
          <p:nvSpPr>
            <p:cNvPr id="47" name="Text Box 17"/>
            <p:cNvSpPr txBox="1">
              <a:spLocks noChangeArrowheads="1"/>
            </p:cNvSpPr>
            <p:nvPr/>
          </p:nvSpPr>
          <p:spPr bwMode="auto">
            <a:xfrm>
              <a:off x="927348" y="5653863"/>
              <a:ext cx="1368562" cy="289111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66CC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</a:rPr>
                <a:t>Malaysia</a:t>
              </a:r>
            </a:p>
          </p:txBody>
        </p:sp>
        <p:sp>
          <p:nvSpPr>
            <p:cNvPr id="48" name="Text Box 22"/>
            <p:cNvSpPr txBox="1">
              <a:spLocks noChangeArrowheads="1"/>
            </p:cNvSpPr>
            <p:nvPr/>
          </p:nvSpPr>
          <p:spPr bwMode="auto">
            <a:xfrm>
              <a:off x="847137" y="5937871"/>
              <a:ext cx="2619305" cy="3695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1pPr>
              <a:lvl2pPr marL="742950" indent="-285750"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2pPr>
              <a:lvl3pPr marL="1143000" indent="-228600"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3pPr>
              <a:lvl4pPr marL="1600200" indent="-228600"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4pPr>
              <a:lvl5pPr marL="2057400" indent="-228600"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800" kern="0" dirty="0">
                  <a:solidFill>
                    <a:srgbClr val="000000"/>
                  </a:solidFill>
                  <a:latin typeface="微軟正黑體" pitchFamily="34" charset="-120"/>
                </a:rPr>
                <a:t>馬來西亞住</a:t>
              </a:r>
              <a:r>
                <a:rPr kumimoji="0" lang="zh-TW" altLang="en-US" sz="1800" kern="0" dirty="0" smtClean="0">
                  <a:solidFill>
                    <a:srgbClr val="000000"/>
                  </a:solidFill>
                  <a:latin typeface="微軟正黑體" pitchFamily="34" charset="-120"/>
                </a:rPr>
                <a:t>礦，</a:t>
              </a:r>
              <a:r>
                <a:rPr kumimoji="0" lang="en-US" altLang="zh-TW" sz="1800" kern="0" dirty="0" smtClean="0">
                  <a:solidFill>
                    <a:srgbClr val="FF0000"/>
                  </a:solidFill>
                  <a:latin typeface="微軟正黑體" pitchFamily="34" charset="-120"/>
                </a:rPr>
                <a:t>1989</a:t>
              </a:r>
              <a:endParaRPr kumimoji="0" lang="en-US" altLang="zh-TW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 charset="-120"/>
              </a:endParaRPr>
            </a:p>
          </p:txBody>
        </p:sp>
      </p:grpSp>
      <p:grpSp>
        <p:nvGrpSpPr>
          <p:cNvPr id="49" name="群組 7"/>
          <p:cNvGrpSpPr>
            <a:grpSpLocks/>
          </p:cNvGrpSpPr>
          <p:nvPr/>
        </p:nvGrpSpPr>
        <p:grpSpPr bwMode="auto">
          <a:xfrm>
            <a:off x="6304758" y="2901144"/>
            <a:ext cx="2843212" cy="1646883"/>
            <a:chOff x="2620345" y="5026559"/>
            <a:chExt cx="2025528" cy="1503496"/>
          </a:xfrm>
        </p:grpSpPr>
        <p:sp>
          <p:nvSpPr>
            <p:cNvPr id="50" name="Text Box 13"/>
            <p:cNvSpPr txBox="1">
              <a:spLocks noChangeArrowheads="1"/>
            </p:cNvSpPr>
            <p:nvPr/>
          </p:nvSpPr>
          <p:spPr bwMode="auto">
            <a:xfrm>
              <a:off x="3091384" y="5026559"/>
              <a:ext cx="1078925" cy="260761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66CC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000" b="1" kern="0" dirty="0" smtClean="0">
                  <a:solidFill>
                    <a:srgbClr val="FFFFFF"/>
                  </a:solidFill>
                </a:rPr>
                <a:t>CHINA</a:t>
              </a:r>
              <a:endParaRPr kumimoji="0" lang="en-US" altLang="zh-TW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uLnTx/>
                <a:uFillTx/>
              </a:endParaRPr>
            </a:p>
          </p:txBody>
        </p:sp>
        <p:sp>
          <p:nvSpPr>
            <p:cNvPr id="51" name="Text Box 23"/>
            <p:cNvSpPr txBox="1">
              <a:spLocks noChangeArrowheads="1"/>
            </p:cNvSpPr>
            <p:nvPr/>
          </p:nvSpPr>
          <p:spPr bwMode="auto">
            <a:xfrm>
              <a:off x="2620345" y="5307793"/>
              <a:ext cx="2025528" cy="1222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1pPr>
              <a:lvl2pPr marL="742950" indent="-285750"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2pPr>
              <a:lvl3pPr marL="1143000" indent="-228600"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3pPr>
              <a:lvl4pPr marL="1600200" indent="-228600"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4pPr>
              <a:lvl5pPr marL="2057400" indent="-228600"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5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800" kern="0" dirty="0">
                  <a:solidFill>
                    <a:srgbClr val="000000"/>
                  </a:solidFill>
                  <a:latin typeface="微軟正黑體" pitchFamily="34" charset="-120"/>
                </a:rPr>
                <a:t>成都住礦電子</a:t>
              </a:r>
              <a:r>
                <a:rPr kumimoji="0" lang="zh-TW" alt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軟正黑體" pitchFamily="34" charset="-120"/>
                  <a:ea typeface="微軟正黑體" pitchFamily="34" charset="-120"/>
                </a:rPr>
                <a:t>，   </a:t>
              </a:r>
              <a:r>
                <a:rPr kumimoji="0" lang="en-US" altLang="zh-TW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軟正黑體" pitchFamily="34" charset="-120"/>
                  <a:ea typeface="微軟正黑體" pitchFamily="34" charset="-120"/>
                </a:rPr>
                <a:t>1998</a:t>
              </a:r>
              <a:r>
                <a:rPr kumimoji="0" lang="en-US" altLang="zh-TW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A50021"/>
                  </a:solidFill>
                  <a:effectLst/>
                  <a:uLnTx/>
                  <a:uFillTx/>
                  <a:latin typeface="微軟正黑體" pitchFamily="34" charset="-120"/>
                  <a:ea typeface="微軟正黑體" pitchFamily="34" charset="-120"/>
                </a:rPr>
                <a:t/>
              </a:r>
              <a:br>
                <a:rPr kumimoji="0" lang="en-US" altLang="zh-TW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A50021"/>
                  </a:solidFill>
                  <a:effectLst/>
                  <a:uLnTx/>
                  <a:uFillTx/>
                  <a:latin typeface="微軟正黑體" pitchFamily="34" charset="-120"/>
                  <a:ea typeface="微軟正黑體" pitchFamily="34" charset="-120"/>
                </a:rPr>
              </a:br>
              <a:r>
                <a:rPr kumimoji="0" lang="zh-TW" altLang="en-US" sz="1800" kern="0" dirty="0">
                  <a:solidFill>
                    <a:srgbClr val="000000"/>
                  </a:solidFill>
                  <a:latin typeface="微軟正黑體" pitchFamily="34" charset="-120"/>
                </a:rPr>
                <a:t>成都住</a:t>
              </a:r>
              <a:r>
                <a:rPr kumimoji="0" lang="zh-TW" altLang="en-US" sz="1800" kern="0" dirty="0" smtClean="0">
                  <a:solidFill>
                    <a:srgbClr val="000000"/>
                  </a:solidFill>
                  <a:latin typeface="微軟正黑體" pitchFamily="34" charset="-120"/>
                </a:rPr>
                <a:t>礦精密</a:t>
              </a:r>
              <a:r>
                <a:rPr kumimoji="0" lang="zh-TW" alt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軟正黑體" pitchFamily="34" charset="-120"/>
                  <a:ea typeface="微軟正黑體" pitchFamily="34" charset="-120"/>
                </a:rPr>
                <a:t>，   </a:t>
              </a:r>
              <a:r>
                <a:rPr kumimoji="0" lang="en-US" altLang="zh-TW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軟正黑體" pitchFamily="34" charset="-120"/>
                  <a:ea typeface="微軟正黑體" pitchFamily="34" charset="-120"/>
                </a:rPr>
                <a:t>2008</a:t>
              </a:r>
              <a:r>
                <a:rPr kumimoji="0" lang="en-US" altLang="zh-TW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A50021"/>
                  </a:solidFill>
                  <a:effectLst/>
                  <a:uLnTx/>
                  <a:uFillTx/>
                  <a:latin typeface="微軟正黑體" pitchFamily="34" charset="-120"/>
                  <a:ea typeface="微軟正黑體" pitchFamily="34" charset="-120"/>
                </a:rPr>
                <a:t/>
              </a:r>
              <a:br>
                <a:rPr kumimoji="0" lang="en-US" altLang="zh-TW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A50021"/>
                  </a:solidFill>
                  <a:effectLst/>
                  <a:uLnTx/>
                  <a:uFillTx/>
                  <a:latin typeface="微軟正黑體" pitchFamily="34" charset="-120"/>
                  <a:ea typeface="微軟正黑體" pitchFamily="34" charset="-120"/>
                </a:rPr>
              </a:br>
              <a:r>
                <a:rPr kumimoji="0" lang="zh-TW" altLang="en-US" sz="1800" kern="0" dirty="0">
                  <a:solidFill>
                    <a:srgbClr val="000000"/>
                  </a:solidFill>
                  <a:latin typeface="微軟正黑體" pitchFamily="34" charset="-120"/>
                </a:rPr>
                <a:t>蘇州住礦，      </a:t>
              </a:r>
              <a:r>
                <a:rPr kumimoji="0" lang="en-US" altLang="zh-TW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軟正黑體" pitchFamily="34" charset="-120"/>
                  <a:ea typeface="微軟正黑體" pitchFamily="34" charset="-120"/>
                </a:rPr>
                <a:t>2003</a:t>
              </a:r>
            </a:p>
          </p:txBody>
        </p:sp>
      </p:grpSp>
      <p:grpSp>
        <p:nvGrpSpPr>
          <p:cNvPr id="52" name="群組 10"/>
          <p:cNvGrpSpPr>
            <a:grpSpLocks/>
          </p:cNvGrpSpPr>
          <p:nvPr/>
        </p:nvGrpSpPr>
        <p:grpSpPr bwMode="auto">
          <a:xfrm>
            <a:off x="6965949" y="4835962"/>
            <a:ext cx="2374900" cy="1149955"/>
            <a:chOff x="6484534" y="5024774"/>
            <a:chExt cx="2376264" cy="1149258"/>
          </a:xfrm>
        </p:grpSpPr>
        <p:sp>
          <p:nvSpPr>
            <p:cNvPr id="53" name="Text Box 18"/>
            <p:cNvSpPr txBox="1">
              <a:spLocks noChangeArrowheads="1"/>
            </p:cNvSpPr>
            <p:nvPr/>
          </p:nvSpPr>
          <p:spPr bwMode="auto">
            <a:xfrm>
              <a:off x="6595723" y="5024774"/>
              <a:ext cx="1080120" cy="287164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66CC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</a:rPr>
                <a:t>Taiwan</a:t>
              </a:r>
            </a:p>
          </p:txBody>
        </p:sp>
        <p:sp>
          <p:nvSpPr>
            <p:cNvPr id="54" name="Text Box 24"/>
            <p:cNvSpPr txBox="1">
              <a:spLocks noChangeArrowheads="1"/>
            </p:cNvSpPr>
            <p:nvPr/>
          </p:nvSpPr>
          <p:spPr bwMode="auto">
            <a:xfrm>
              <a:off x="6484534" y="5389678"/>
              <a:ext cx="2376264" cy="784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1pPr>
              <a:lvl2pPr marL="742950" indent="-285750"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2pPr>
              <a:lvl3pPr marL="1143000" indent="-228600"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3pPr>
              <a:lvl4pPr marL="1600200" indent="-228600"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4pPr>
              <a:lvl5pPr marL="2057400" indent="-228600"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FF3300"/>
                  </a:solidFill>
                  <a:latin typeface="Times New Roman" pitchFamily="18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800" kern="0" dirty="0">
                  <a:solidFill>
                    <a:srgbClr val="000000"/>
                  </a:solidFill>
                  <a:latin typeface="微軟正黑體" pitchFamily="34" charset="-120"/>
                </a:rPr>
                <a:t>台灣住礦</a:t>
              </a:r>
              <a:r>
                <a:rPr kumimoji="0" lang="zh-TW" alt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軟正黑體" pitchFamily="34" charset="-120"/>
                  <a:ea typeface="微軟正黑體" pitchFamily="34" charset="-120"/>
                </a:rPr>
                <a:t>，</a:t>
              </a:r>
              <a:r>
                <a:rPr kumimoji="0" lang="en-US" altLang="zh-TW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軟正黑體" pitchFamily="34" charset="-120"/>
                  <a:ea typeface="微軟正黑體" pitchFamily="34" charset="-120"/>
                </a:rPr>
                <a:t>1994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800" kern="0" dirty="0">
                  <a:solidFill>
                    <a:schemeClr val="tx1"/>
                  </a:solidFill>
                  <a:latin typeface="微軟正黑體" pitchFamily="34" charset="-120"/>
                </a:rPr>
                <a:t>長華</a:t>
              </a:r>
              <a:r>
                <a:rPr kumimoji="0" lang="zh-TW" altLang="en-US" sz="1800" kern="0" dirty="0" smtClean="0">
                  <a:solidFill>
                    <a:schemeClr val="tx1"/>
                  </a:solidFill>
                  <a:latin typeface="微軟正黑體" pitchFamily="34" charset="-120"/>
                </a:rPr>
                <a:t>科技，</a:t>
              </a:r>
              <a:r>
                <a:rPr kumimoji="0" lang="en-US" altLang="zh-TW" sz="1800" kern="0" dirty="0" smtClean="0">
                  <a:solidFill>
                    <a:srgbClr val="C00000"/>
                  </a:solidFill>
                  <a:latin typeface="微軟正黑體" pitchFamily="34" charset="-120"/>
                </a:rPr>
                <a:t>2009</a:t>
              </a:r>
              <a:r>
                <a:rPr kumimoji="0" lang="zh-TW" alt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A50021"/>
                  </a:solidFill>
                  <a:effectLst/>
                  <a:uLnTx/>
                  <a:uFillTx/>
                  <a:latin typeface="微軟正黑體" pitchFamily="34" charset="-120"/>
                  <a:ea typeface="微軟正黑體" pitchFamily="34" charset="-120"/>
                </a:rPr>
                <a:t>                        </a:t>
              </a:r>
              <a:endParaRPr kumimoji="0" lang="en-US" altLang="zh-TW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55" name="Line 14"/>
          <p:cNvSpPr>
            <a:spLocks noChangeShapeType="1"/>
          </p:cNvSpPr>
          <p:nvPr/>
        </p:nvSpPr>
        <p:spPr bwMode="auto">
          <a:xfrm flipH="1">
            <a:off x="4211960" y="4725144"/>
            <a:ext cx="576064" cy="108012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6" name="Line 19"/>
          <p:cNvSpPr>
            <a:spLocks noChangeShapeType="1"/>
          </p:cNvSpPr>
          <p:nvPr/>
        </p:nvSpPr>
        <p:spPr bwMode="auto">
          <a:xfrm>
            <a:off x="5436096" y="4154489"/>
            <a:ext cx="1750517" cy="681474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8" name="Line 16"/>
          <p:cNvSpPr>
            <a:spLocks noChangeShapeType="1"/>
          </p:cNvSpPr>
          <p:nvPr/>
        </p:nvSpPr>
        <p:spPr bwMode="auto">
          <a:xfrm flipV="1">
            <a:off x="4354512" y="3043958"/>
            <a:ext cx="2611437" cy="673966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9" name="Line 16"/>
          <p:cNvSpPr>
            <a:spLocks noChangeShapeType="1"/>
          </p:cNvSpPr>
          <p:nvPr/>
        </p:nvSpPr>
        <p:spPr bwMode="auto">
          <a:xfrm flipV="1">
            <a:off x="5292080" y="3043956"/>
            <a:ext cx="1673870" cy="889868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700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19338"/>
            <a:ext cx="7772400" cy="1470025"/>
          </a:xfrm>
        </p:spPr>
        <p:txBody>
          <a:bodyPr/>
          <a:lstStyle/>
          <a:p>
            <a:pPr algn="ctr" eaLnBrk="1" hangingPunct="1">
              <a:defRPr/>
            </a:pPr>
            <a:r>
              <a:rPr lang="zh-TW" altLang="en-US" dirty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</a:t>
            </a:r>
            <a:r>
              <a:rPr lang="zh-TW" altLang="en-US" sz="4800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、市場</a:t>
            </a:r>
            <a:r>
              <a:rPr lang="zh-TW" altLang="en-US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概況</a:t>
            </a:r>
            <a:r>
              <a:rPr lang="zh-TW" altLang="en-US" sz="4800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zh-TW" altLang="en-US" sz="4800" dirty="0" smtClean="0">
                <a:solidFill>
                  <a:srgbClr val="0000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endParaRPr lang="zh-TW" altLang="en-US" sz="2400" dirty="0" smtClean="0">
              <a:solidFill>
                <a:srgbClr val="0000FF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265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zh-TW" altLang="en-US" sz="4000" dirty="0" smtClean="0">
                <a:solidFill>
                  <a:schemeClr val="tx1"/>
                </a:solidFill>
              </a:rPr>
              <a:t>全球導線架市場趨勢</a:t>
            </a:r>
            <a:endParaRPr lang="zh-TW" altLang="en-US" sz="4000" dirty="0">
              <a:solidFill>
                <a:schemeClr val="tx1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55256459"/>
              </p:ext>
            </p:extLst>
          </p:nvPr>
        </p:nvGraphicFramePr>
        <p:xfrm>
          <a:off x="201363" y="1476886"/>
          <a:ext cx="8847104" cy="2997365"/>
        </p:xfrm>
        <a:graphic>
          <a:graphicData uri="http://schemas.openxmlformats.org/drawingml/2006/table">
            <a:tbl>
              <a:tblPr/>
              <a:tblGrid>
                <a:gridCol w="2076058"/>
                <a:gridCol w="948543"/>
                <a:gridCol w="948543"/>
                <a:gridCol w="131245"/>
                <a:gridCol w="948543"/>
                <a:gridCol w="948543"/>
                <a:gridCol w="948543"/>
                <a:gridCol w="948543"/>
                <a:gridCol w="948543"/>
              </a:tblGrid>
              <a:tr h="15602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Actual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Forecast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0538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2013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2014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2015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2016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2017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2018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2019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2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Millions of Units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4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SOIC / SOJ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66,302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70,569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69,860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70,270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71,660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72,310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72,140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4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TSOP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25,904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27,609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23,940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24,390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24,990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25,120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24,980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4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PQFP / TQFP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15,897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17,349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16,430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16,500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16,210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15,240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13,920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7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LF CSP</a:t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(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QFN / DFN / SON / LGA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)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fontAlgn="ctr">
                        <a:lnSpc>
                          <a:spcPts val="1200"/>
                        </a:lnSpc>
                      </a:pP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66,797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fontAlgn="ctr">
                        <a:lnSpc>
                          <a:spcPts val="1200"/>
                        </a:lnSpc>
                      </a:pP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</a:t>
                      </a:r>
                      <a:r>
                        <a:rPr lang="zh-TW" alt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</a:t>
                      </a:r>
                      <a:r>
                        <a:rPr lang="en-US" altLang="zh-TW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80,742 </a:t>
                      </a:r>
                      <a:endParaRPr lang="en-US" altLang="zh-TW" sz="12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fontAlgn="ctr">
                        <a:lnSpc>
                          <a:spcPts val="1200"/>
                        </a:lnSpc>
                      </a:pP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fontAlgn="ctr">
                        <a:lnSpc>
                          <a:spcPts val="1200"/>
                        </a:lnSpc>
                      </a:pP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89,400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fontAlgn="ctr">
                        <a:lnSpc>
                          <a:spcPts val="1200"/>
                        </a:lnSpc>
                      </a:pP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100,120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fontAlgn="ctr">
                        <a:lnSpc>
                          <a:spcPts val="1200"/>
                        </a:lnSpc>
                      </a:pP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113,350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fontAlgn="ctr">
                        <a:lnSpc>
                          <a:spcPts val="1200"/>
                        </a:lnSpc>
                      </a:pP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126,130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fontAlgn="ctr">
                        <a:lnSpc>
                          <a:spcPts val="1200"/>
                        </a:lnSpc>
                      </a:pP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139,630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4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Other</a:t>
                      </a: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6,402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6,617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5,820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  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5,660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  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5,450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5,290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5,040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14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IC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LF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T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otal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181,302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202,886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　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205,450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216,940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231,660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244,090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         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255,710 </a:t>
                      </a: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46">
                <a:tc gridSpan="9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8285" marR="8285" marT="828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>
                        <a:lnSpc>
                          <a:spcPts val="1000"/>
                        </a:lnSpc>
                      </a:pP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8285" marR="8285" marT="828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186594" y="2963696"/>
            <a:ext cx="8891416" cy="57249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88715" y="4194994"/>
            <a:ext cx="3255963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176013" y="4574333"/>
            <a:ext cx="87129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zh-TW" altLang="en-US" sz="1600" dirty="0" smtClean="0"/>
              <a:t>全球 </a:t>
            </a:r>
            <a:r>
              <a:rPr lang="en-US" altLang="zh-TW" sz="1600" dirty="0" smtClean="0"/>
              <a:t>IC </a:t>
            </a:r>
            <a:r>
              <a:rPr lang="zh-TW" altLang="en-US" sz="1600" dirty="0" smtClean="0"/>
              <a:t>導線架產量仍以年複合成長率 </a:t>
            </a:r>
            <a:r>
              <a:rPr lang="en-US" altLang="zh-TW" sz="1600" dirty="0" smtClean="0"/>
              <a:t>6%</a:t>
            </a:r>
            <a:r>
              <a:rPr lang="zh-TW" altLang="en-US" sz="1600" dirty="0" smtClean="0"/>
              <a:t>成長，其中</a:t>
            </a:r>
            <a:r>
              <a:rPr lang="en-US" altLang="zh-TW" sz="1600" dirty="0" smtClean="0"/>
              <a:t>LF CSP(Chip Scale Package)</a:t>
            </a:r>
            <a:r>
              <a:rPr lang="zh-TW" altLang="en-US" sz="1600" dirty="0" smtClean="0"/>
              <a:t>的成長幅度最為顯著，</a:t>
            </a:r>
            <a:r>
              <a:rPr lang="zh-TW" altLang="en-US" sz="1600" dirty="0"/>
              <a:t>年複合成長率約</a:t>
            </a:r>
            <a:r>
              <a:rPr lang="zh-TW" altLang="en-US" sz="1600" dirty="0" smtClean="0"/>
              <a:t>為 </a:t>
            </a:r>
            <a:r>
              <a:rPr lang="en-US" altLang="zh-TW" sz="1600" dirty="0" smtClean="0"/>
              <a:t>13%</a:t>
            </a:r>
            <a:r>
              <a:rPr lang="zh-TW" altLang="en-US" sz="1600" dirty="0" smtClean="0"/>
              <a:t>，高於整體導線架市場的 </a:t>
            </a:r>
            <a:r>
              <a:rPr lang="en-US" altLang="zh-TW" sz="1600" dirty="0" smtClean="0"/>
              <a:t>3%</a:t>
            </a:r>
            <a:r>
              <a:rPr lang="zh-TW" altLang="en-US" sz="1600" dirty="0" smtClean="0"/>
              <a:t>及 </a:t>
            </a:r>
            <a:r>
              <a:rPr lang="en-US" altLang="zh-TW" sz="1600" dirty="0" smtClean="0"/>
              <a:t>IC </a:t>
            </a:r>
            <a:r>
              <a:rPr lang="zh-TW" altLang="en-US" sz="1600" dirty="0" smtClean="0"/>
              <a:t>導線架的 </a:t>
            </a:r>
            <a:r>
              <a:rPr lang="en-US" altLang="zh-TW" sz="1600" dirty="0" smtClean="0"/>
              <a:t>6%</a:t>
            </a:r>
            <a:r>
              <a:rPr lang="zh-TW" altLang="en-US" sz="1600" dirty="0" smtClean="0"/>
              <a:t>。</a:t>
            </a:r>
            <a:endParaRPr lang="en-US" altLang="zh-TW" sz="1600" dirty="0" smtClean="0"/>
          </a:p>
          <a:p>
            <a:endParaRPr lang="en-US" altLang="zh-TW" sz="1600" dirty="0"/>
          </a:p>
          <a:p>
            <a:pPr>
              <a:lnSpc>
                <a:spcPct val="150000"/>
              </a:lnSpc>
            </a:pPr>
            <a:r>
              <a:rPr lang="en-US" altLang="zh-TW" sz="1600" dirty="0"/>
              <a:t>2. </a:t>
            </a:r>
            <a:r>
              <a:rPr lang="en-US" altLang="zh-TW" sz="1600" dirty="0" smtClean="0"/>
              <a:t>   QFN</a:t>
            </a:r>
            <a:r>
              <a:rPr lang="zh-TW" altLang="en-US" sz="1600" dirty="0"/>
              <a:t>預計將取代</a:t>
            </a:r>
            <a:r>
              <a:rPr lang="en-US" altLang="zh-TW" sz="1600" dirty="0"/>
              <a:t>QFP</a:t>
            </a:r>
            <a:r>
              <a:rPr lang="zh-TW" altLang="en-US" sz="1600" dirty="0"/>
              <a:t>等封裝方式，成為</a:t>
            </a:r>
            <a:r>
              <a:rPr lang="en-US" altLang="zh-TW" sz="1600" dirty="0"/>
              <a:t>IC </a:t>
            </a:r>
            <a:r>
              <a:rPr lang="zh-TW" altLang="en-US" sz="1600" dirty="0"/>
              <a:t>導線架的市場主流，</a:t>
            </a:r>
            <a:r>
              <a:rPr lang="en-US" altLang="zh-TW" sz="1600" dirty="0"/>
              <a:t>2013</a:t>
            </a:r>
            <a:r>
              <a:rPr lang="zh-TW" altLang="en-US" sz="1600" dirty="0"/>
              <a:t>年 </a:t>
            </a:r>
            <a:r>
              <a:rPr lang="en-US" altLang="zh-TW" sz="1600" dirty="0"/>
              <a:t>QFN </a:t>
            </a:r>
            <a:r>
              <a:rPr lang="zh-TW" altLang="en-US" sz="1600" dirty="0"/>
              <a:t>類產品佔整體 </a:t>
            </a:r>
            <a:r>
              <a:rPr lang="zh-TW" altLang="en-US" sz="1600" dirty="0" smtClean="0"/>
              <a:t>  </a:t>
            </a:r>
            <a:endParaRPr lang="en-US" altLang="zh-TW" sz="1600" dirty="0" smtClean="0"/>
          </a:p>
          <a:p>
            <a:pPr>
              <a:lnSpc>
                <a:spcPct val="150000"/>
              </a:lnSpc>
            </a:pPr>
            <a:r>
              <a:rPr lang="en-US" altLang="zh-TW" sz="1600" dirty="0"/>
              <a:t> </a:t>
            </a:r>
            <a:r>
              <a:rPr lang="en-US" altLang="zh-TW" sz="1600" dirty="0" smtClean="0"/>
              <a:t>      IC </a:t>
            </a:r>
            <a:r>
              <a:rPr lang="zh-TW" altLang="en-US" sz="1600" dirty="0" smtClean="0"/>
              <a:t>導線</a:t>
            </a:r>
            <a:r>
              <a:rPr lang="zh-TW" altLang="en-US" sz="1600" dirty="0"/>
              <a:t>架為</a:t>
            </a:r>
            <a:r>
              <a:rPr lang="en-US" altLang="zh-TW" sz="1600" dirty="0"/>
              <a:t>37%</a:t>
            </a:r>
            <a:r>
              <a:rPr lang="zh-TW" altLang="en-US" sz="1600" dirty="0"/>
              <a:t>，預估到</a:t>
            </a:r>
            <a:r>
              <a:rPr lang="en-US" altLang="zh-TW" sz="1600" dirty="0"/>
              <a:t>2019</a:t>
            </a:r>
            <a:r>
              <a:rPr lang="zh-TW" altLang="en-US" sz="1600" dirty="0"/>
              <a:t>年將成長到 </a:t>
            </a:r>
            <a:r>
              <a:rPr lang="en-US" altLang="zh-TW" sz="1600" dirty="0"/>
              <a:t>55%</a:t>
            </a:r>
            <a:r>
              <a:rPr lang="zh-TW" altLang="en-US" sz="1600" dirty="0"/>
              <a:t>。 </a:t>
            </a:r>
          </a:p>
        </p:txBody>
      </p:sp>
    </p:spTree>
    <p:extLst>
      <p:ext uri="{BB962C8B-B14F-4D97-AF65-F5344CB8AC3E}">
        <p14:creationId xmlns:p14="http://schemas.microsoft.com/office/powerpoint/2010/main" xmlns="" val="309429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en-US" altLang="zh-TW" sz="4000" dirty="0" smtClean="0">
                <a:solidFill>
                  <a:schemeClr val="tx1"/>
                </a:solidFill>
              </a:rPr>
              <a:t>QFN</a:t>
            </a:r>
            <a:r>
              <a:rPr lang="zh-TW" altLang="en-US" sz="4000" dirty="0" smtClean="0">
                <a:solidFill>
                  <a:schemeClr val="tx1"/>
                </a:solidFill>
              </a:rPr>
              <a:t>的優勢</a:t>
            </a:r>
            <a:endParaRPr lang="zh-TW" altLang="en-US" sz="4000" dirty="0">
              <a:solidFill>
                <a:schemeClr val="tx1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65008" y="1159578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1600" dirty="0" smtClean="0">
                <a:solidFill>
                  <a:srgbClr val="000000"/>
                </a:solidFill>
              </a:rPr>
              <a:t>1. QFN</a:t>
            </a:r>
            <a:r>
              <a:rPr lang="zh-TW" altLang="en-US" sz="1600" dirty="0" smtClean="0">
                <a:solidFill>
                  <a:srgbClr val="000000"/>
                </a:solidFill>
              </a:rPr>
              <a:t>較傳統</a:t>
            </a:r>
            <a:r>
              <a:rPr lang="en-US" altLang="zh-TW" sz="1600" dirty="0" smtClean="0">
                <a:solidFill>
                  <a:srgbClr val="000000"/>
                </a:solidFill>
              </a:rPr>
              <a:t>QFP</a:t>
            </a:r>
            <a:r>
              <a:rPr lang="zh-TW" altLang="en-US" sz="1600" dirty="0" smtClean="0">
                <a:solidFill>
                  <a:srgbClr val="000000"/>
                </a:solidFill>
              </a:rPr>
              <a:t>封裝更為輕薄，節省更多空間。</a:t>
            </a:r>
            <a:endParaRPr lang="en-US" altLang="zh-TW" sz="1600" dirty="0" smtClean="0">
              <a:solidFill>
                <a:srgbClr val="000000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2746" y="1580301"/>
            <a:ext cx="4464496" cy="2400148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677963" y="4314933"/>
            <a:ext cx="4320614" cy="456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b="1" dirty="0" smtClean="0">
                <a:solidFill>
                  <a:srgbClr val="000000"/>
                </a:solidFill>
              </a:rPr>
              <a:t>傳統</a:t>
            </a:r>
            <a:r>
              <a:rPr lang="en-US" altLang="zh-TW" b="1" dirty="0" smtClean="0">
                <a:solidFill>
                  <a:srgbClr val="000000"/>
                </a:solidFill>
              </a:rPr>
              <a:t>QFP</a:t>
            </a:r>
          </a:p>
        </p:txBody>
      </p:sp>
      <p:pic>
        <p:nvPicPr>
          <p:cNvPr id="9" name="Picture 8" descr="QFP L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399" y="4781029"/>
            <a:ext cx="4133125" cy="94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圖片 6" descr="img343.jpg"/>
          <p:cNvPicPr>
            <a:picLocks noChangeAspect="1"/>
          </p:cNvPicPr>
          <p:nvPr/>
        </p:nvPicPr>
        <p:blipFill>
          <a:blip r:embed="rId4" cstate="print">
            <a:lum bright="40000" contras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005" t="30482" r="4276" b="31857"/>
          <a:stretch>
            <a:fillRect/>
          </a:stretch>
        </p:blipFill>
        <p:spPr bwMode="auto">
          <a:xfrm>
            <a:off x="5537231" y="4787008"/>
            <a:ext cx="3157936" cy="95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文字方塊 10"/>
          <p:cNvSpPr txBox="1"/>
          <p:nvPr/>
        </p:nvSpPr>
        <p:spPr>
          <a:xfrm>
            <a:off x="390089" y="3940155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1600" dirty="0">
                <a:solidFill>
                  <a:srgbClr val="000000"/>
                </a:solidFill>
              </a:rPr>
              <a:t>2</a:t>
            </a:r>
            <a:r>
              <a:rPr lang="en-US" altLang="zh-TW" sz="1600" dirty="0" smtClean="0">
                <a:solidFill>
                  <a:srgbClr val="000000"/>
                </a:solidFill>
              </a:rPr>
              <a:t>. QFN</a:t>
            </a:r>
            <a:r>
              <a:rPr lang="zh-TW" altLang="en-US" sz="1600" dirty="0" smtClean="0">
                <a:solidFill>
                  <a:srgbClr val="000000"/>
                </a:solidFill>
              </a:rPr>
              <a:t>較傳統</a:t>
            </a:r>
            <a:r>
              <a:rPr lang="en-US" altLang="zh-TW" sz="1600" dirty="0" smtClean="0">
                <a:solidFill>
                  <a:srgbClr val="000000"/>
                </a:solidFill>
              </a:rPr>
              <a:t>QFP</a:t>
            </a:r>
            <a:r>
              <a:rPr lang="zh-TW" altLang="en-US" sz="1600" dirty="0" smtClean="0">
                <a:solidFill>
                  <a:srgbClr val="000000"/>
                </a:solidFill>
              </a:rPr>
              <a:t>封裝可節省更多材料成本。</a:t>
            </a:r>
            <a:endParaRPr lang="en-US" altLang="zh-TW" sz="1600" dirty="0" smtClean="0">
              <a:solidFill>
                <a:srgbClr val="00000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5524887" y="4347806"/>
            <a:ext cx="3158569" cy="456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 smtClean="0">
                <a:solidFill>
                  <a:srgbClr val="000000"/>
                </a:solidFill>
              </a:rPr>
              <a:t>QFN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445198" y="5724112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1600" dirty="0" smtClean="0">
                <a:solidFill>
                  <a:srgbClr val="000000"/>
                </a:solidFill>
              </a:rPr>
              <a:t>3.</a:t>
            </a:r>
            <a:r>
              <a:rPr lang="zh-TW" altLang="en-US" sz="1600" dirty="0" smtClean="0">
                <a:solidFill>
                  <a:srgbClr val="000000"/>
                </a:solidFill>
              </a:rPr>
              <a:t>因為</a:t>
            </a:r>
            <a:r>
              <a:rPr lang="en-US" altLang="zh-TW" sz="1600" dirty="0" smtClean="0">
                <a:solidFill>
                  <a:srgbClr val="000000"/>
                </a:solidFill>
              </a:rPr>
              <a:t>QFN</a:t>
            </a:r>
            <a:r>
              <a:rPr lang="zh-TW" altLang="en-US" sz="1600" dirty="0" smtClean="0">
                <a:solidFill>
                  <a:srgbClr val="000000"/>
                </a:solidFill>
              </a:rPr>
              <a:t>具有輕薄短小，又可以節省更多的材料成本，勢必為未來市場主流，目前多數應用在</a:t>
            </a:r>
            <a:endParaRPr lang="en-US" altLang="zh-TW" sz="1600" dirty="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TW" sz="1600" dirty="0">
                <a:solidFill>
                  <a:srgbClr val="000000"/>
                </a:solidFill>
              </a:rPr>
              <a:t> </a:t>
            </a:r>
            <a:r>
              <a:rPr lang="en-US" altLang="zh-TW" sz="1600" dirty="0" smtClean="0">
                <a:solidFill>
                  <a:srgbClr val="000000"/>
                </a:solidFill>
              </a:rPr>
              <a:t>  </a:t>
            </a:r>
            <a:r>
              <a:rPr lang="zh-TW" altLang="en-US" sz="1600" dirty="0" smtClean="0">
                <a:solidFill>
                  <a:srgbClr val="000000"/>
                </a:solidFill>
              </a:rPr>
              <a:t>行動裝置、無線通訊及車用電子等。</a:t>
            </a:r>
            <a:endParaRPr lang="en-US" altLang="zh-TW" sz="1600" dirty="0" smtClean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89109" y="1177925"/>
            <a:ext cx="3454179" cy="2808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89448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佈景主題1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 Black"/>
        <a:ea typeface="微軟正黑體"/>
        <a:cs typeface="新細明體"/>
      </a:majorFont>
      <a:minorFont>
        <a:latin typeface="Arial"/>
        <a:ea typeface="微軟正黑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佈景主題1</Template>
  <TotalTime>626206</TotalTime>
  <Words>970</Words>
  <Application>Microsoft Office PowerPoint</Application>
  <PresentationFormat>如螢幕大小 (4:3)</PresentationFormat>
  <Paragraphs>286</Paragraphs>
  <Slides>19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佈景主題1</vt:lpstr>
      <vt:lpstr>長華科技股份有限公司 (6548)</vt:lpstr>
      <vt:lpstr>投影片 2</vt:lpstr>
      <vt:lpstr>投影片 3</vt:lpstr>
      <vt:lpstr>投影片 4</vt:lpstr>
      <vt:lpstr>投影片 5</vt:lpstr>
      <vt:lpstr>投影片 6</vt:lpstr>
      <vt:lpstr>二、市場概況 </vt:lpstr>
      <vt:lpstr>全球導線架市場趨勢</vt:lpstr>
      <vt:lpstr>QFN的優勢</vt:lpstr>
      <vt:lpstr>S.H.M為全球最大且技術領先</vt:lpstr>
      <vt:lpstr>車用電子  4th C – Car Electronics</vt:lpstr>
      <vt:lpstr>投影片 12</vt:lpstr>
      <vt:lpstr>產品組合比重</vt:lpstr>
      <vt:lpstr>產品組合比重</vt:lpstr>
      <vt:lpstr>Pre-Mold Metal Substrate 客戶群</vt:lpstr>
      <vt:lpstr>四、營運概況 </vt:lpstr>
      <vt:lpstr>合併綜合損益表</vt:lpstr>
      <vt:lpstr>2017年營運規劃</vt:lpstr>
      <vt:lpstr>投影片 19</vt:lpstr>
    </vt:vector>
  </TitlesOfParts>
  <Company>CWTC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CWTC 2011.8.15</dc:title>
  <dc:creator>Beatrice.yen / 顏淑萍</dc:creator>
  <cp:lastModifiedBy>user.khh</cp:lastModifiedBy>
  <cp:revision>933</cp:revision>
  <cp:lastPrinted>2017-05-15T03:49:58Z</cp:lastPrinted>
  <dcterms:created xsi:type="dcterms:W3CDTF">2011-08-12T08:24:48Z</dcterms:created>
  <dcterms:modified xsi:type="dcterms:W3CDTF">2017-05-16T09:24:45Z</dcterms:modified>
</cp:coreProperties>
</file>